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8"/>
  </p:notesMasterIdLst>
  <p:sldIdLst>
    <p:sldId id="256" r:id="rId2"/>
    <p:sldId id="257" r:id="rId3"/>
    <p:sldId id="267" r:id="rId4"/>
    <p:sldId id="268" r:id="rId5"/>
    <p:sldId id="258" r:id="rId6"/>
    <p:sldId id="259" r:id="rId7"/>
    <p:sldId id="260" r:id="rId8"/>
    <p:sldId id="261" r:id="rId9"/>
    <p:sldId id="262" r:id="rId10"/>
    <p:sldId id="263" r:id="rId11"/>
    <p:sldId id="264" r:id="rId12"/>
    <p:sldId id="271" r:id="rId13"/>
    <p:sldId id="269" r:id="rId14"/>
    <p:sldId id="265" r:id="rId15"/>
    <p:sldId id="270"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4" autoAdjust="0"/>
    <p:restoredTop sz="66667" autoAdjust="0"/>
  </p:normalViewPr>
  <p:slideViewPr>
    <p:cSldViewPr>
      <p:cViewPr varScale="1">
        <p:scale>
          <a:sx n="82" d="100"/>
          <a:sy n="82" d="100"/>
        </p:scale>
        <p:origin x="1224" y="294"/>
      </p:cViewPr>
      <p:guideLst/>
    </p:cSldViewPr>
  </p:slideViewPr>
  <p:notesTextViewPr>
    <p:cViewPr>
      <p:scale>
        <a:sx n="100" d="100"/>
        <a:sy n="100" d="100"/>
      </p:scale>
      <p:origin x="0" y="0"/>
    </p:cViewPr>
  </p:notesTextViewPr>
  <p:notesViewPr>
    <p:cSldViewPr>
      <p:cViewPr varScale="1">
        <p:scale>
          <a:sx n="59" d="100"/>
          <a:sy n="59" d="100"/>
        </p:scale>
        <p:origin x="-281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C663AD-A08E-492F-BEDF-E60791B9DF44}" type="datetimeFigureOut">
              <a:rPr lang="en-US" smtClean="0"/>
              <a:pPr/>
              <a:t>3/1/2016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237ECE-FE43-4FB0-A9B9-9C2FF64EE931}" type="slidenum">
              <a:rPr lang="en-GB" smtClean="0"/>
              <a:pPr/>
              <a:t>‹#›</a:t>
            </a:fld>
            <a:endParaRPr lang="en-GB"/>
          </a:p>
        </p:txBody>
      </p:sp>
    </p:spTree>
    <p:extLst>
      <p:ext uri="{BB962C8B-B14F-4D97-AF65-F5344CB8AC3E}">
        <p14:creationId xmlns:p14="http://schemas.microsoft.com/office/powerpoint/2010/main" val="29329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2</a:t>
            </a:fld>
            <a:endParaRPr lang="en-GB"/>
          </a:p>
        </p:txBody>
      </p:sp>
    </p:spTree>
    <p:extLst>
      <p:ext uri="{BB962C8B-B14F-4D97-AF65-F5344CB8AC3E}">
        <p14:creationId xmlns:p14="http://schemas.microsoft.com/office/powerpoint/2010/main" val="3914447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t>Schizophrenia</a:t>
            </a:r>
            <a:r>
              <a:rPr lang="en-US" sz="1200" baseline="0" dirty="0" smtClean="0"/>
              <a:t> </a:t>
            </a:r>
            <a:r>
              <a:rPr lang="en-US" sz="1200" dirty="0" smtClean="0"/>
              <a:t>is linked with the early part of the oral stage called primary narcissism during which the ego has not separated from the id. The ego is the rational part of the mind and so the person ceases to operate on the basis of the reality principle, therefore losing touch with reality. This explains some of the symptoms of schizophrenia.</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11</a:t>
            </a:fld>
            <a:endParaRPr lang="en-GB"/>
          </a:p>
        </p:txBody>
      </p:sp>
    </p:spTree>
    <p:extLst>
      <p:ext uri="{BB962C8B-B14F-4D97-AF65-F5344CB8AC3E}">
        <p14:creationId xmlns:p14="http://schemas.microsoft.com/office/powerpoint/2010/main" val="3753230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r>
              <a:rPr lang="en-US" i="0" dirty="0" smtClean="0">
                <a:latin typeface="Times New Roman" pitchFamily="18" charset="0"/>
                <a:cs typeface="Times New Roman" pitchFamily="18" charset="0"/>
              </a:rPr>
              <a:t>Examples of delusions</a:t>
            </a:r>
          </a:p>
          <a:p>
            <a:pPr algn="just"/>
            <a:r>
              <a:rPr lang="en-US" i="0" dirty="0" smtClean="0">
                <a:latin typeface="Times New Roman" pitchFamily="18" charset="0"/>
                <a:cs typeface="Times New Roman" pitchFamily="18" charset="0"/>
              </a:rPr>
              <a:t>Persecutory delusions </a:t>
            </a:r>
            <a:r>
              <a:rPr lang="en-US" i="0" baseline="0" dirty="0" smtClean="0">
                <a:latin typeface="Times New Roman" pitchFamily="18" charset="0"/>
                <a:cs typeface="Times New Roman" pitchFamily="18" charset="0"/>
              </a:rPr>
              <a:t>is the </a:t>
            </a:r>
            <a:r>
              <a:rPr lang="en-US" i="0" dirty="0" smtClean="0">
                <a:latin typeface="Times New Roman" pitchFamily="18" charset="0"/>
                <a:cs typeface="Times New Roman" pitchFamily="18" charset="0"/>
              </a:rPr>
              <a:t>belief that one is going to be harmed</a:t>
            </a:r>
            <a:r>
              <a:rPr lang="en-US" i="0" baseline="0" dirty="0" smtClean="0">
                <a:latin typeface="Times New Roman" pitchFamily="18" charset="0"/>
                <a:cs typeface="Times New Roman" pitchFamily="18" charset="0"/>
              </a:rPr>
              <a:t> or </a:t>
            </a:r>
            <a:r>
              <a:rPr lang="en-US" i="0" dirty="0" smtClean="0">
                <a:latin typeface="Times New Roman" pitchFamily="18" charset="0"/>
                <a:cs typeface="Times New Roman" pitchFamily="18" charset="0"/>
              </a:rPr>
              <a:t> harassed</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by an individual</a:t>
            </a:r>
            <a:r>
              <a:rPr lang="en-US" i="0" baseline="0" dirty="0" smtClean="0">
                <a:latin typeface="Times New Roman" pitchFamily="18" charset="0"/>
                <a:cs typeface="Times New Roman" pitchFamily="18" charset="0"/>
              </a:rPr>
              <a:t> or  a </a:t>
            </a:r>
            <a:r>
              <a:rPr lang="en-US" i="0" dirty="0" smtClean="0">
                <a:latin typeface="Times New Roman" pitchFamily="18" charset="0"/>
                <a:cs typeface="Times New Roman" pitchFamily="18" charset="0"/>
              </a:rPr>
              <a:t>group. </a:t>
            </a:r>
          </a:p>
          <a:p>
            <a:pPr algn="just"/>
            <a:endParaRPr lang="en-US" i="0" dirty="0" smtClean="0">
              <a:latin typeface="Times New Roman" pitchFamily="18" charset="0"/>
              <a:cs typeface="Times New Roman" pitchFamily="18" charset="0"/>
            </a:endParaRPr>
          </a:p>
          <a:p>
            <a:pPr algn="just"/>
            <a:r>
              <a:rPr lang="en-US" i="0" dirty="0" smtClean="0">
                <a:latin typeface="Times New Roman" pitchFamily="18" charset="0"/>
                <a:cs typeface="Times New Roman" pitchFamily="18" charset="0"/>
              </a:rPr>
              <a:t>Referential</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delusions is</a:t>
            </a:r>
            <a:r>
              <a:rPr lang="en-US" i="0" baseline="0" dirty="0" smtClean="0">
                <a:latin typeface="Times New Roman" pitchFamily="18" charset="0"/>
                <a:cs typeface="Times New Roman" pitchFamily="18" charset="0"/>
              </a:rPr>
              <a:t> the </a:t>
            </a:r>
            <a:r>
              <a:rPr lang="en-US" i="0" dirty="0" smtClean="0">
                <a:latin typeface="Times New Roman" pitchFamily="18" charset="0"/>
                <a:cs typeface="Times New Roman" pitchFamily="18" charset="0"/>
              </a:rPr>
              <a:t>belief that certain gestures,</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cues or </a:t>
            </a:r>
            <a:r>
              <a:rPr lang="en-US" i="0" baseline="0" dirty="0" smtClean="0">
                <a:latin typeface="Times New Roman" pitchFamily="18" charset="0"/>
                <a:cs typeface="Times New Roman" pitchFamily="18" charset="0"/>
              </a:rPr>
              <a:t>even </a:t>
            </a:r>
            <a:r>
              <a:rPr lang="en-US" i="0" dirty="0" smtClean="0">
                <a:latin typeface="Times New Roman" pitchFamily="18" charset="0"/>
                <a:cs typeface="Times New Roman" pitchFamily="18" charset="0"/>
              </a:rPr>
              <a:t>comments </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are</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directed at oneself. </a:t>
            </a:r>
          </a:p>
          <a:p>
            <a:pPr algn="just"/>
            <a:endParaRPr lang="en-US" i="0" dirty="0" smtClean="0">
              <a:latin typeface="Times New Roman" pitchFamily="18" charset="0"/>
              <a:cs typeface="Times New Roman" pitchFamily="18" charset="0"/>
            </a:endParaRPr>
          </a:p>
          <a:p>
            <a:pPr algn="just"/>
            <a:r>
              <a:rPr lang="en-US" i="0" dirty="0" smtClean="0">
                <a:latin typeface="Times New Roman" pitchFamily="18" charset="0"/>
                <a:cs typeface="Times New Roman" pitchFamily="18" charset="0"/>
              </a:rPr>
              <a:t>Grandiose delusions is</a:t>
            </a:r>
            <a:r>
              <a:rPr lang="en-US" i="0" baseline="0" dirty="0" smtClean="0">
                <a:latin typeface="Times New Roman" pitchFamily="18" charset="0"/>
                <a:cs typeface="Times New Roman" pitchFamily="18" charset="0"/>
              </a:rPr>
              <a:t> the </a:t>
            </a:r>
            <a:r>
              <a:rPr lang="en-US" i="0" dirty="0" smtClean="0">
                <a:latin typeface="Times New Roman" pitchFamily="18" charset="0"/>
                <a:cs typeface="Times New Roman" pitchFamily="18" charset="0"/>
              </a:rPr>
              <a:t>belief</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that one has exceptional abilities, fame, or wealth. </a:t>
            </a:r>
          </a:p>
          <a:p>
            <a:pPr algn="just"/>
            <a:endParaRPr lang="en-US" i="0" dirty="0" smtClean="0">
              <a:latin typeface="Times New Roman" pitchFamily="18" charset="0"/>
              <a:cs typeface="Times New Roman" pitchFamily="18" charset="0"/>
            </a:endParaRPr>
          </a:p>
          <a:p>
            <a:pPr algn="just"/>
            <a:r>
              <a:rPr lang="en-US" i="0" dirty="0" smtClean="0">
                <a:latin typeface="Times New Roman" pitchFamily="18" charset="0"/>
                <a:cs typeface="Times New Roman" pitchFamily="18" charset="0"/>
              </a:rPr>
              <a:t>Erotomanic</a:t>
            </a:r>
            <a:r>
              <a:rPr lang="en-US" i="0" baseline="0" dirty="0" smtClean="0">
                <a:latin typeface="Times New Roman" pitchFamily="18" charset="0"/>
                <a:cs typeface="Times New Roman" pitchFamily="18" charset="0"/>
              </a:rPr>
              <a:t> </a:t>
            </a:r>
            <a:r>
              <a:rPr lang="en-US" i="0" dirty="0" smtClean="0">
                <a:latin typeface="Times New Roman" pitchFamily="18" charset="0"/>
                <a:cs typeface="Times New Roman" pitchFamily="18" charset="0"/>
              </a:rPr>
              <a:t>delusions is the belief</a:t>
            </a:r>
            <a:r>
              <a:rPr lang="en-US" i="0" baseline="0" dirty="0" smtClean="0">
                <a:latin typeface="Times New Roman" pitchFamily="18" charset="0"/>
                <a:cs typeface="Times New Roman" pitchFamily="18" charset="0"/>
              </a:rPr>
              <a:t> that </a:t>
            </a:r>
            <a:r>
              <a:rPr lang="en-US" i="0" dirty="0" smtClean="0">
                <a:latin typeface="Times New Roman" pitchFamily="18" charset="0"/>
                <a:cs typeface="Times New Roman" pitchFamily="18" charset="0"/>
              </a:rPr>
              <a:t>another person likes or is in love with him or her.</a:t>
            </a:r>
          </a:p>
          <a:p>
            <a:pPr algn="just"/>
            <a:endParaRPr lang="en-US" i="0" dirty="0" smtClean="0">
              <a:latin typeface="Times New Roman" pitchFamily="18" charset="0"/>
              <a:cs typeface="Times New Roman" pitchFamily="18" charset="0"/>
            </a:endParaRPr>
          </a:p>
          <a:p>
            <a:pPr algn="just"/>
            <a:r>
              <a:rPr lang="en-US" i="0" dirty="0" smtClean="0">
                <a:latin typeface="Times New Roman" pitchFamily="18" charset="0"/>
                <a:cs typeface="Times New Roman" pitchFamily="18" charset="0"/>
              </a:rPr>
              <a:t>Nihilistic delusions is</a:t>
            </a:r>
            <a:r>
              <a:rPr lang="en-US" i="0" baseline="0" dirty="0" smtClean="0">
                <a:latin typeface="Times New Roman" pitchFamily="18" charset="0"/>
                <a:cs typeface="Times New Roman" pitchFamily="18" charset="0"/>
              </a:rPr>
              <a:t> the </a:t>
            </a:r>
            <a:r>
              <a:rPr lang="en-US" i="0" dirty="0" smtClean="0">
                <a:latin typeface="Times New Roman" pitchFamily="18" charset="0"/>
                <a:cs typeface="Times New Roman" pitchFamily="18" charset="0"/>
              </a:rPr>
              <a:t>conviction that a major catastrophe will occur</a:t>
            </a:r>
            <a:r>
              <a:rPr lang="en-US" i="0" baseline="0" dirty="0" smtClean="0">
                <a:latin typeface="Times New Roman" pitchFamily="18" charset="0"/>
                <a:cs typeface="Times New Roman" pitchFamily="18" charset="0"/>
              </a:rPr>
              <a:t> in the near future.</a:t>
            </a:r>
          </a:p>
          <a:p>
            <a:pPr algn="just"/>
            <a:endParaRPr lang="en-US" i="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CF237ECE-FE43-4FB0-A9B9-9C2FF64EE931}" type="slidenum">
              <a:rPr lang="en-GB" smtClean="0"/>
              <a:pPr/>
              <a:t>3</a:t>
            </a:fld>
            <a:endParaRPr lang="en-GB"/>
          </a:p>
        </p:txBody>
      </p:sp>
    </p:spTree>
    <p:extLst>
      <p:ext uri="{BB962C8B-B14F-4D97-AF65-F5344CB8AC3E}">
        <p14:creationId xmlns:p14="http://schemas.microsoft.com/office/powerpoint/2010/main" val="1528890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4</a:t>
            </a:fld>
            <a:endParaRPr lang="en-GB"/>
          </a:p>
        </p:txBody>
      </p:sp>
    </p:spTree>
    <p:extLst>
      <p:ext uri="{BB962C8B-B14F-4D97-AF65-F5344CB8AC3E}">
        <p14:creationId xmlns:p14="http://schemas.microsoft.com/office/powerpoint/2010/main" val="1957613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5</a:t>
            </a:fld>
            <a:endParaRPr lang="en-GB"/>
          </a:p>
        </p:txBody>
      </p:sp>
    </p:spTree>
    <p:extLst>
      <p:ext uri="{BB962C8B-B14F-4D97-AF65-F5344CB8AC3E}">
        <p14:creationId xmlns:p14="http://schemas.microsoft.com/office/powerpoint/2010/main" val="4249281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dirty="0" smtClean="0"/>
              <a:t>Any individual with a first degree relative i.e. a</a:t>
            </a:r>
            <a:r>
              <a:rPr lang="en-GB" baseline="0" dirty="0" smtClean="0"/>
              <a:t> </a:t>
            </a:r>
            <a:r>
              <a:rPr lang="en-GB" dirty="0" smtClean="0"/>
              <a:t>parent or sibling with schizophrenia have a very high chance of developing the disorder.</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200" b="0" i="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200" b="0" i="0" kern="1200" dirty="0" smtClean="0">
                <a:solidFill>
                  <a:schemeClr val="tx1"/>
                </a:solidFill>
                <a:effectLst/>
                <a:latin typeface="+mn-lt"/>
                <a:ea typeface="+mn-ea"/>
                <a:cs typeface="+mn-cs"/>
              </a:rPr>
              <a:t>Certain natural events or catastrophes, like exposure to famine or a maternal illness, can trigger the development of</a:t>
            </a:r>
            <a:r>
              <a:rPr lang="en-GB" sz="1200" b="0" i="0" kern="1200" baseline="0" dirty="0" smtClean="0">
                <a:solidFill>
                  <a:schemeClr val="tx1"/>
                </a:solidFill>
                <a:effectLst/>
                <a:latin typeface="+mn-lt"/>
                <a:ea typeface="+mn-ea"/>
                <a:cs typeface="+mn-cs"/>
              </a:rPr>
              <a:t> the disorder.</a:t>
            </a:r>
            <a:endParaRPr lang="en-GB" sz="1200" b="0" i="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200" b="0" i="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200" b="0" i="0" kern="1200" dirty="0" smtClean="0">
                <a:solidFill>
                  <a:schemeClr val="tx1"/>
                </a:solidFill>
                <a:effectLst/>
                <a:latin typeface="+mn-lt"/>
                <a:ea typeface="+mn-ea"/>
                <a:cs typeface="+mn-cs"/>
              </a:rPr>
              <a:t>However, these conditions, may combine with other factors to facilitate illness onset.</a:t>
            </a:r>
            <a:endParaRPr lang="en-GB" dirty="0" smtClean="0"/>
          </a:p>
          <a:p>
            <a:pPr algn="just"/>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6</a:t>
            </a:fld>
            <a:endParaRPr lang="en-GB"/>
          </a:p>
        </p:txBody>
      </p:sp>
    </p:spTree>
    <p:extLst>
      <p:ext uri="{BB962C8B-B14F-4D97-AF65-F5344CB8AC3E}">
        <p14:creationId xmlns:p14="http://schemas.microsoft.com/office/powerpoint/2010/main" val="135607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People with schizophrenia have been associated with higher rates of cannabis use.</a:t>
            </a:r>
            <a:r>
              <a:rPr lang="en-GB" sz="1200" b="0" i="0" kern="1200" baseline="0" dirty="0" smtClean="0">
                <a:solidFill>
                  <a:schemeClr val="tx1"/>
                </a:solidFill>
                <a:effectLst/>
                <a:latin typeface="+mn-lt"/>
                <a:ea typeface="+mn-ea"/>
                <a:cs typeface="+mn-cs"/>
              </a:rPr>
              <a:t> </a:t>
            </a:r>
            <a:r>
              <a:rPr lang="en-GB" sz="1200" b="0" i="0" kern="1200" dirty="0" smtClean="0">
                <a:solidFill>
                  <a:schemeClr val="tx1"/>
                </a:solidFill>
                <a:effectLst/>
                <a:latin typeface="+mn-lt"/>
                <a:ea typeface="+mn-ea"/>
                <a:cs typeface="+mn-cs"/>
              </a:rPr>
              <a:t>There exists an association between cannabis use and schizophrenia. </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Sleep hours could be few or too much</a:t>
            </a:r>
            <a:r>
              <a:rPr lang="en-GB" sz="1200" b="0" i="0" kern="1200" baseline="0" dirty="0" smtClean="0">
                <a:solidFill>
                  <a:schemeClr val="tx1"/>
                </a:solidFill>
                <a:effectLst/>
                <a:latin typeface="+mn-lt"/>
                <a:ea typeface="+mn-ea"/>
                <a:cs typeface="+mn-cs"/>
              </a:rPr>
              <a:t> and</a:t>
            </a:r>
            <a:r>
              <a:rPr lang="en-GB" sz="1200" b="0" i="0" kern="1200" dirty="0" smtClean="0">
                <a:solidFill>
                  <a:schemeClr val="tx1"/>
                </a:solidFill>
                <a:effectLst/>
                <a:latin typeface="+mn-lt"/>
                <a:ea typeface="+mn-ea"/>
                <a:cs typeface="+mn-cs"/>
              </a:rPr>
              <a:t> this can be due to the drugs that is used to treat the psychosis. It can also be due to the lack of a regular daytime routine. </a:t>
            </a:r>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7</a:t>
            </a:fld>
            <a:endParaRPr lang="en-GB"/>
          </a:p>
        </p:txBody>
      </p:sp>
    </p:spTree>
    <p:extLst>
      <p:ext uri="{BB962C8B-B14F-4D97-AF65-F5344CB8AC3E}">
        <p14:creationId xmlns:p14="http://schemas.microsoft.com/office/powerpoint/2010/main" val="2895575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8</a:t>
            </a:fld>
            <a:endParaRPr lang="en-GB"/>
          </a:p>
        </p:txBody>
      </p:sp>
    </p:spTree>
    <p:extLst>
      <p:ext uri="{BB962C8B-B14F-4D97-AF65-F5344CB8AC3E}">
        <p14:creationId xmlns:p14="http://schemas.microsoft.com/office/powerpoint/2010/main" val="2646842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9</a:t>
            </a:fld>
            <a:endParaRPr lang="en-GB"/>
          </a:p>
        </p:txBody>
      </p:sp>
    </p:spTree>
    <p:extLst>
      <p:ext uri="{BB962C8B-B14F-4D97-AF65-F5344CB8AC3E}">
        <p14:creationId xmlns:p14="http://schemas.microsoft.com/office/powerpoint/2010/main" val="2214325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Memory impairment in schizophrenia patients is likely to involve the lack of ability to connect an event with its origin. For example, a patient may recall and feel familiar with an event but will be unable to remember where, when, or how the event took place.</a:t>
            </a:r>
            <a:endParaRPr lang="en-GB" dirty="0"/>
          </a:p>
        </p:txBody>
      </p:sp>
      <p:sp>
        <p:nvSpPr>
          <p:cNvPr id="4" name="Slide Number Placeholder 3"/>
          <p:cNvSpPr>
            <a:spLocks noGrp="1"/>
          </p:cNvSpPr>
          <p:nvPr>
            <p:ph type="sldNum" sz="quarter" idx="10"/>
          </p:nvPr>
        </p:nvSpPr>
        <p:spPr/>
        <p:txBody>
          <a:bodyPr/>
          <a:lstStyle/>
          <a:p>
            <a:fld id="{CF237ECE-FE43-4FB0-A9B9-9C2FF64EE931}" type="slidenum">
              <a:rPr lang="en-GB" smtClean="0"/>
              <a:pPr/>
              <a:t>10</a:t>
            </a:fld>
            <a:endParaRPr lang="en-GB"/>
          </a:p>
        </p:txBody>
      </p:sp>
    </p:spTree>
    <p:extLst>
      <p:ext uri="{BB962C8B-B14F-4D97-AF65-F5344CB8AC3E}">
        <p14:creationId xmlns:p14="http://schemas.microsoft.com/office/powerpoint/2010/main" val="3799073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1665638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A8BA96-2789-4EF9-8FCD-E729F22980FC}" type="datetimeFigureOut">
              <a:rPr lang="en-US" smtClean="0"/>
              <a:pPr/>
              <a:t>3/1/2016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3047392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4131707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804197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21175527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2740653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2996789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1997065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778233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44573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3404619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0A8BA96-2789-4EF9-8FCD-E729F22980FC}" type="datetimeFigureOut">
              <a:rPr lang="en-US" smtClean="0"/>
              <a:pPr/>
              <a:t>3/1/2016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1725285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0A8BA96-2789-4EF9-8FCD-E729F22980FC}" type="datetimeFigureOut">
              <a:rPr lang="en-US" smtClean="0"/>
              <a:pPr/>
              <a:t>3/1/2016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1056318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299884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3719283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0A8BA96-2789-4EF9-8FCD-E729F22980FC}" type="datetimeFigureOut">
              <a:rPr lang="en-US" smtClean="0"/>
              <a:pPr/>
              <a:t>3/1/2016</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421453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A8BA96-2789-4EF9-8FCD-E729F22980FC}" type="datetimeFigureOut">
              <a:rPr lang="en-US" smtClean="0"/>
              <a:pPr/>
              <a:t>3/1/2016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CD6D2-94CD-4D16-8DB2-C81B199D5F13}" type="slidenum">
              <a:rPr lang="en-GB" smtClean="0"/>
              <a:pPr/>
              <a:t>‹#›</a:t>
            </a:fld>
            <a:endParaRPr lang="en-GB"/>
          </a:p>
        </p:txBody>
      </p:sp>
    </p:spTree>
    <p:extLst>
      <p:ext uri="{BB962C8B-B14F-4D97-AF65-F5344CB8AC3E}">
        <p14:creationId xmlns:p14="http://schemas.microsoft.com/office/powerpoint/2010/main" val="105863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0A8BA96-2789-4EF9-8FCD-E729F22980FC}" type="datetimeFigureOut">
              <a:rPr lang="en-US" smtClean="0"/>
              <a:pPr/>
              <a:t>3/1/2016</a:t>
            </a:fld>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17FCD6D2-94CD-4D16-8DB2-C81B199D5F13}" type="slidenum">
              <a:rPr lang="en-GB" smtClean="0"/>
              <a:pPr/>
              <a:t>‹#›</a:t>
            </a:fld>
            <a:endParaRPr lang="en-GB"/>
          </a:p>
        </p:txBody>
      </p:sp>
    </p:spTree>
    <p:extLst>
      <p:ext uri="{BB962C8B-B14F-4D97-AF65-F5344CB8AC3E}">
        <p14:creationId xmlns:p14="http://schemas.microsoft.com/office/powerpoint/2010/main" val="36525383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GB" dirty="0" smtClean="0">
                <a:latin typeface="Times New Roman" panose="02020603050405020304" pitchFamily="18" charset="0"/>
                <a:cs typeface="Times New Roman" panose="02020603050405020304" pitchFamily="18" charset="0"/>
              </a:rPr>
              <a:t>SCHIZOPHRENIA</a:t>
            </a:r>
            <a:endParaRPr lang="en-GB"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2057400"/>
            <a:ext cx="6400800" cy="3886200"/>
          </a:xfrm>
        </p:spPr>
        <p:txBody>
          <a:bodyPr>
            <a:normAutofit fontScale="92500" lnSpcReduction="10000"/>
          </a:bodyPr>
          <a:lstStyle/>
          <a:p>
            <a:pPr marL="342900" indent="-342900">
              <a:buFont typeface="Arial" panose="020B0604020202020204" pitchFamily="34" charset="0"/>
              <a:buChar char="•"/>
            </a:pPr>
            <a:r>
              <a:rPr lang="en-GB" sz="2400" dirty="0" smtClean="0">
                <a:solidFill>
                  <a:schemeClr val="tx1"/>
                </a:solidFill>
                <a:latin typeface="Times New Roman" panose="02020603050405020304" pitchFamily="18" charset="0"/>
                <a:cs typeface="Times New Roman" panose="02020603050405020304" pitchFamily="18" charset="0"/>
              </a:rPr>
              <a:t>Schizophrenia </a:t>
            </a:r>
            <a:r>
              <a:rPr lang="en-GB" sz="2400" dirty="0" smtClean="0">
                <a:solidFill>
                  <a:schemeClr val="tx1"/>
                </a:solidFill>
                <a:latin typeface="Times New Roman" panose="02020603050405020304" pitchFamily="18" charset="0"/>
                <a:cs typeface="Times New Roman" panose="02020603050405020304" pitchFamily="18" charset="0"/>
              </a:rPr>
              <a:t>is a brain disorder that is characterized by an abnormal social behaviour and it affects the way a person thinks and perceives the world as a whole. </a:t>
            </a:r>
          </a:p>
          <a:p>
            <a:endParaRPr lang="en-GB" sz="2400"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dirty="0" smtClean="0">
                <a:solidFill>
                  <a:schemeClr val="tx1"/>
                </a:solidFill>
                <a:latin typeface="Times New Roman" panose="02020603050405020304" pitchFamily="18" charset="0"/>
                <a:cs typeface="Times New Roman" panose="02020603050405020304" pitchFamily="18" charset="0"/>
              </a:rPr>
              <a:t>Persons </a:t>
            </a:r>
            <a:r>
              <a:rPr lang="en-GB" sz="2400" dirty="0" smtClean="0">
                <a:solidFill>
                  <a:schemeClr val="tx1"/>
                </a:solidFill>
                <a:latin typeface="Times New Roman" panose="02020603050405020304" pitchFamily="18" charset="0"/>
                <a:cs typeface="Times New Roman" panose="02020603050405020304" pitchFamily="18" charset="0"/>
              </a:rPr>
              <a:t>with schizophrenia are unable to distinguish between what is real and what is not and  they often have an altered perception of the reality.</a:t>
            </a:r>
          </a:p>
          <a:p>
            <a:endParaRPr lang="en-GB" sz="24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Are there any memory distortions commonly involved with the disorder</a:t>
            </a:r>
            <a:r>
              <a:rPr lang="en-US" sz="3600"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0572" y="2590800"/>
            <a:ext cx="6711654" cy="4195481"/>
          </a:xfrm>
        </p:spPr>
        <p:txBody>
          <a:bodyPr>
            <a:normAutofit/>
          </a:bodyPr>
          <a:lstStyle/>
          <a:p>
            <a:pPr fontAlgn="base"/>
            <a:r>
              <a:rPr lang="en-GB" dirty="0">
                <a:latin typeface="Times New Roman" panose="02020603050405020304" pitchFamily="18" charset="0"/>
                <a:cs typeface="Times New Roman" panose="02020603050405020304" pitchFamily="18" charset="0"/>
              </a:rPr>
              <a:t>Patients with schizophrenia </a:t>
            </a:r>
            <a:r>
              <a:rPr lang="en-GB" dirty="0" smtClean="0">
                <a:latin typeface="Times New Roman" panose="02020603050405020304" pitchFamily="18" charset="0"/>
                <a:cs typeface="Times New Roman" panose="02020603050405020304" pitchFamily="18" charset="0"/>
              </a:rPr>
              <a:t>usually exhibit a deficit </a:t>
            </a:r>
            <a:r>
              <a:rPr lang="en-GB" dirty="0">
                <a:latin typeface="Times New Roman" panose="02020603050405020304" pitchFamily="18" charset="0"/>
                <a:cs typeface="Times New Roman" panose="02020603050405020304" pitchFamily="18" charset="0"/>
              </a:rPr>
              <a:t>in </a:t>
            </a:r>
            <a:r>
              <a:rPr lang="en-GB" dirty="0" smtClean="0">
                <a:latin typeface="Times New Roman" panose="02020603050405020304" pitchFamily="18" charset="0"/>
                <a:cs typeface="Times New Roman" panose="02020603050405020304" pitchFamily="18" charset="0"/>
              </a:rPr>
              <a:t>their memory.</a:t>
            </a:r>
          </a:p>
          <a:p>
            <a:pPr fontAlgn="base">
              <a:buNone/>
            </a:pPr>
            <a:endParaRPr lang="en-GB" dirty="0" smtClean="0">
              <a:latin typeface="Times New Roman" panose="02020603050405020304" pitchFamily="18" charset="0"/>
              <a:cs typeface="Times New Roman" panose="02020603050405020304" pitchFamily="18" charset="0"/>
            </a:endParaRPr>
          </a:p>
          <a:p>
            <a:pPr fontAlgn="base"/>
            <a:r>
              <a:rPr lang="en-GB" dirty="0" smtClean="0">
                <a:latin typeface="Times New Roman" panose="02020603050405020304" pitchFamily="18" charset="0"/>
                <a:cs typeface="Times New Roman" panose="02020603050405020304" pitchFamily="18" charset="0"/>
              </a:rPr>
              <a:t>These </a:t>
            </a:r>
            <a:r>
              <a:rPr lang="en-GB" dirty="0">
                <a:latin typeface="Times New Roman" panose="02020603050405020304" pitchFamily="18" charset="0"/>
                <a:cs typeface="Times New Roman" panose="02020603050405020304" pitchFamily="18" charset="0"/>
              </a:rPr>
              <a:t>deficits are </a:t>
            </a:r>
            <a:r>
              <a:rPr lang="en-GB" dirty="0" smtClean="0">
                <a:latin typeface="Times New Roman" panose="02020603050405020304" pitchFamily="18" charset="0"/>
                <a:cs typeface="Times New Roman" panose="02020603050405020304" pitchFamily="18" charset="0"/>
              </a:rPr>
              <a:t>shown </a:t>
            </a:r>
            <a:r>
              <a:rPr lang="en-GB" dirty="0">
                <a:latin typeface="Times New Roman" panose="02020603050405020304" pitchFamily="18" charset="0"/>
                <a:cs typeface="Times New Roman" panose="02020603050405020304" pitchFamily="18" charset="0"/>
              </a:rPr>
              <a:t>from </a:t>
            </a:r>
            <a:r>
              <a:rPr lang="en-GB" dirty="0" smtClean="0">
                <a:latin typeface="Times New Roman" panose="02020603050405020304" pitchFamily="18" charset="0"/>
                <a:cs typeface="Times New Roman" panose="02020603050405020304" pitchFamily="18" charset="0"/>
              </a:rPr>
              <a:t>the very </a:t>
            </a:r>
            <a:r>
              <a:rPr lang="en-GB" dirty="0">
                <a:latin typeface="Times New Roman" panose="02020603050405020304" pitchFamily="18" charset="0"/>
                <a:cs typeface="Times New Roman" panose="02020603050405020304" pitchFamily="18" charset="0"/>
              </a:rPr>
              <a:t>earliest stages of the illness and cannot be </a:t>
            </a:r>
            <a:r>
              <a:rPr lang="en-GB" dirty="0" smtClean="0">
                <a:latin typeface="Times New Roman" panose="02020603050405020304" pitchFamily="18" charset="0"/>
                <a:cs typeface="Times New Roman" panose="02020603050405020304" pitchFamily="18" charset="0"/>
              </a:rPr>
              <a:t>explained </a:t>
            </a:r>
            <a:r>
              <a:rPr lang="en-GB" dirty="0">
                <a:latin typeface="Times New Roman" panose="02020603050405020304" pitchFamily="18" charset="0"/>
                <a:cs typeface="Times New Roman" panose="02020603050405020304" pitchFamily="18" charset="0"/>
              </a:rPr>
              <a:t>as a side effect of </a:t>
            </a:r>
            <a:r>
              <a:rPr lang="en-GB" dirty="0" smtClean="0">
                <a:latin typeface="Times New Roman" panose="02020603050405020304" pitchFamily="18" charset="0"/>
                <a:cs typeface="Times New Roman" panose="02020603050405020304" pitchFamily="18" charset="0"/>
              </a:rPr>
              <a:t>pharmacotherapy.</a:t>
            </a:r>
          </a:p>
          <a:p>
            <a:pPr fontAlgn="base">
              <a:buNone/>
            </a:pPr>
            <a:endParaRPr lang="en-GB" dirty="0" smtClean="0">
              <a:latin typeface="Times New Roman" panose="02020603050405020304" pitchFamily="18" charset="0"/>
              <a:cs typeface="Times New Roman" panose="02020603050405020304" pitchFamily="18" charset="0"/>
            </a:endParaRPr>
          </a:p>
          <a:p>
            <a:pPr fontAlgn="base"/>
            <a:r>
              <a:rPr lang="en-GB" dirty="0" smtClean="0">
                <a:latin typeface="Times New Roman" panose="02020603050405020304" pitchFamily="18" charset="0"/>
                <a:cs typeface="Times New Roman" panose="02020603050405020304" pitchFamily="18" charset="0"/>
              </a:rPr>
              <a:t>This is because the available </a:t>
            </a:r>
            <a:r>
              <a:rPr lang="en-GB" dirty="0">
                <a:latin typeface="Times New Roman" panose="02020603050405020304" pitchFamily="18" charset="0"/>
                <a:cs typeface="Times New Roman" panose="02020603050405020304" pitchFamily="18" charset="0"/>
              </a:rPr>
              <a:t>treatments have relatively </a:t>
            </a:r>
            <a:r>
              <a:rPr lang="en-GB" dirty="0" smtClean="0">
                <a:latin typeface="Times New Roman" panose="02020603050405020304" pitchFamily="18" charset="0"/>
                <a:cs typeface="Times New Roman" panose="02020603050405020304" pitchFamily="18" charset="0"/>
              </a:rPr>
              <a:t>little or no </a:t>
            </a:r>
            <a:r>
              <a:rPr lang="en-GB" dirty="0">
                <a:latin typeface="Times New Roman" panose="02020603050405020304" pitchFamily="18" charset="0"/>
                <a:cs typeface="Times New Roman" panose="02020603050405020304" pitchFamily="18" charset="0"/>
              </a:rPr>
              <a:t>effect on these </a:t>
            </a:r>
            <a:r>
              <a:rPr lang="en-GB" dirty="0" smtClean="0">
                <a:latin typeface="Times New Roman" panose="02020603050405020304" pitchFamily="18" charset="0"/>
                <a:cs typeface="Times New Roman" panose="02020603050405020304" pitchFamily="18" charset="0"/>
              </a:rPr>
              <a:t>cognitive impairments they experience.</a:t>
            </a: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anose="02020603050405020304" pitchFamily="18" charset="0"/>
                <a:cs typeface="Times New Roman" panose="02020603050405020304" pitchFamily="18" charset="0"/>
              </a:rPr>
              <a:t>Psychodynamic theory in explaining </a:t>
            </a:r>
            <a:r>
              <a:rPr lang="en-US" sz="3600" dirty="0" smtClean="0">
                <a:latin typeface="Times New Roman" panose="02020603050405020304" pitchFamily="18" charset="0"/>
                <a:cs typeface="Times New Roman" panose="02020603050405020304" pitchFamily="18" charset="0"/>
              </a:rPr>
              <a:t>Schizophrenia</a:t>
            </a:r>
            <a:r>
              <a:rPr lang="en-US" sz="3600" dirty="0" smtClean="0"/>
              <a:t/>
            </a:r>
            <a:br>
              <a:rPr lang="en-US" sz="3600" dirty="0" smtClean="0"/>
            </a:br>
            <a:endParaRPr lang="en-GB" sz="3600" dirty="0"/>
          </a:p>
        </p:txBody>
      </p:sp>
      <p:sp>
        <p:nvSpPr>
          <p:cNvPr id="3" name="Content Placeholder 2"/>
          <p:cNvSpPr>
            <a:spLocks noGrp="1"/>
          </p:cNvSpPr>
          <p:nvPr>
            <p:ph idx="1"/>
          </p:nvPr>
        </p:nvSpPr>
        <p:spPr>
          <a:xfrm>
            <a:off x="484710" y="2133600"/>
            <a:ext cx="7054644" cy="4114806"/>
          </a:xfrm>
        </p:spPr>
        <p:txBody>
          <a:bodyPr>
            <a:normAutofit/>
          </a:bodyPr>
          <a:lstStyle/>
          <a:p>
            <a:pPr algn="just"/>
            <a:endParaRPr lang="en-US" dirty="0" smtClean="0"/>
          </a:p>
          <a:p>
            <a:r>
              <a:rPr lang="en-GB" dirty="0" smtClean="0">
                <a:latin typeface="Times New Roman" panose="02020603050405020304" pitchFamily="18" charset="0"/>
                <a:cs typeface="Times New Roman" panose="02020603050405020304" pitchFamily="18" charset="0"/>
              </a:rPr>
              <a:t>According to Freud,</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Personality </a:t>
            </a:r>
            <a:r>
              <a:rPr lang="en-GB" dirty="0">
                <a:latin typeface="Times New Roman" panose="02020603050405020304" pitchFamily="18" charset="0"/>
                <a:cs typeface="Times New Roman" panose="02020603050405020304" pitchFamily="18" charset="0"/>
              </a:rPr>
              <a:t> is shaped as the </a:t>
            </a:r>
            <a:r>
              <a:rPr lang="en-GB" dirty="0" smtClean="0">
                <a:latin typeface="Times New Roman" panose="02020603050405020304" pitchFamily="18" charset="0"/>
                <a:cs typeface="Times New Roman" panose="02020603050405020304" pitchFamily="18" charset="0"/>
              </a:rPr>
              <a:t>drives which </a:t>
            </a:r>
            <a:r>
              <a:rPr lang="en-GB" dirty="0">
                <a:latin typeface="Times New Roman" panose="02020603050405020304" pitchFamily="18" charset="0"/>
                <a:cs typeface="Times New Roman" panose="02020603050405020304" pitchFamily="18" charset="0"/>
              </a:rPr>
              <a:t>are modified by </a:t>
            </a:r>
            <a:r>
              <a:rPr lang="en-GB" dirty="0" smtClean="0">
                <a:latin typeface="Times New Roman" panose="02020603050405020304" pitchFamily="18" charset="0"/>
                <a:cs typeface="Times New Roman" panose="02020603050405020304" pitchFamily="18" charset="0"/>
              </a:rPr>
              <a:t>the different </a:t>
            </a:r>
            <a:r>
              <a:rPr lang="en-GB" dirty="0">
                <a:latin typeface="Times New Roman" panose="02020603050405020304" pitchFamily="18" charset="0"/>
                <a:cs typeface="Times New Roman" panose="02020603050405020304" pitchFamily="18" charset="0"/>
              </a:rPr>
              <a:t>conflicts at </a:t>
            </a:r>
            <a:r>
              <a:rPr lang="en-GB" dirty="0" smtClean="0">
                <a:latin typeface="Times New Roman" panose="02020603050405020304" pitchFamily="18" charset="0"/>
                <a:cs typeface="Times New Roman" panose="02020603050405020304" pitchFamily="18" charset="0"/>
              </a:rPr>
              <a:t>the different </a:t>
            </a:r>
            <a:r>
              <a:rPr lang="en-GB" dirty="0">
                <a:latin typeface="Times New Roman" panose="02020603050405020304" pitchFamily="18" charset="0"/>
                <a:cs typeface="Times New Roman" panose="02020603050405020304" pitchFamily="18" charset="0"/>
              </a:rPr>
              <a:t>times in </a:t>
            </a:r>
            <a:r>
              <a:rPr lang="en-GB" dirty="0" smtClean="0">
                <a:latin typeface="Times New Roman" panose="02020603050405020304" pitchFamily="18" charset="0"/>
                <a:cs typeface="Times New Roman" panose="02020603050405020304" pitchFamily="18" charset="0"/>
              </a:rPr>
              <a:t>childhood. </a:t>
            </a:r>
          </a:p>
          <a:p>
            <a:pPr>
              <a:buNone/>
            </a:pP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According </a:t>
            </a:r>
            <a:r>
              <a:rPr lang="en-US" dirty="0">
                <a:latin typeface="Times New Roman" panose="02020603050405020304" pitchFamily="18" charset="0"/>
                <a:cs typeface="Times New Roman" panose="02020603050405020304" pitchFamily="18" charset="0"/>
              </a:rPr>
              <a:t>to the psychodynamic approach, abnormality is </a:t>
            </a:r>
            <a:r>
              <a:rPr lang="en-US" dirty="0" smtClean="0">
                <a:latin typeface="Times New Roman" panose="02020603050405020304" pitchFamily="18" charset="0"/>
                <a:cs typeface="Times New Roman" panose="02020603050405020304" pitchFamily="18" charset="0"/>
              </a:rPr>
              <a:t>mainly caused when the </a:t>
            </a:r>
            <a:r>
              <a:rPr lang="en-US" dirty="0">
                <a:latin typeface="Times New Roman" panose="02020603050405020304" pitchFamily="18" charset="0"/>
                <a:cs typeface="Times New Roman" panose="02020603050405020304" pitchFamily="18" charset="0"/>
              </a:rPr>
              <a:t>trauma from </a:t>
            </a:r>
            <a:r>
              <a:rPr lang="en-US" dirty="0" smtClean="0">
                <a:latin typeface="Times New Roman" panose="02020603050405020304" pitchFamily="18" charset="0"/>
                <a:cs typeface="Times New Roman" panose="02020603050405020304" pitchFamily="18" charset="0"/>
              </a:rPr>
              <a:t>an unresolved </a:t>
            </a:r>
            <a:r>
              <a:rPr lang="en-US" dirty="0">
                <a:latin typeface="Times New Roman" panose="02020603050405020304" pitchFamily="18" charset="0"/>
                <a:cs typeface="Times New Roman" panose="02020603050405020304" pitchFamily="18" charset="0"/>
              </a:rPr>
              <a:t>conflict between the id, ego, and superego is repressed </a:t>
            </a:r>
            <a:r>
              <a:rPr lang="en-US" dirty="0" smtClean="0">
                <a:latin typeface="Times New Roman" panose="02020603050405020304" pitchFamily="18" charset="0"/>
                <a:cs typeface="Times New Roman" panose="02020603050405020304" pitchFamily="18" charset="0"/>
              </a:rPr>
              <a:t>to unconscious level which causes </a:t>
            </a:r>
            <a:r>
              <a:rPr lang="en-US" dirty="0">
                <a:latin typeface="Times New Roman" panose="02020603050405020304" pitchFamily="18" charset="0"/>
                <a:cs typeface="Times New Roman" panose="02020603050405020304" pitchFamily="18" charset="0"/>
              </a:rPr>
              <a:t>regression to an earlier stage </a:t>
            </a:r>
            <a:r>
              <a:rPr lang="en-US" dirty="0" smtClean="0">
                <a:latin typeface="Times New Roman" panose="02020603050405020304" pitchFamily="18" charset="0"/>
                <a:cs typeface="Times New Roman" panose="02020603050405020304" pitchFamily="18" charset="0"/>
              </a:rPr>
              <a:t>of the </a:t>
            </a:r>
            <a:r>
              <a:rPr lang="en-US" dirty="0">
                <a:latin typeface="Times New Roman" panose="02020603050405020304" pitchFamily="18" charset="0"/>
                <a:cs typeface="Times New Roman" panose="02020603050405020304" pitchFamily="18" charset="0"/>
              </a:rPr>
              <a:t>psychosexual development</a:t>
            </a:r>
            <a:r>
              <a:rPr lang="en-US" dirty="0" smtClean="0">
                <a:latin typeface="Times New Roman" panose="02020603050405020304" pitchFamily="18" charset="0"/>
                <a:cs typeface="Times New Roman" panose="02020603050405020304"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latin typeface="Times New Roman" panose="02020603050405020304" pitchFamily="18" charset="0"/>
                <a:cs typeface="Times New Roman" panose="02020603050405020304" pitchFamily="18" charset="0"/>
              </a:rPr>
              <a:t>Cont.</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4710" y="2057400"/>
            <a:ext cx="7054644" cy="4191006"/>
          </a:xfrm>
        </p:spPr>
        <p:txBody>
          <a:bodyPr>
            <a:normAutofit/>
          </a:bodyPr>
          <a:lstStyle/>
          <a:p>
            <a:r>
              <a:rPr lang="en-US" dirty="0">
                <a:latin typeface="Times New Roman" panose="02020603050405020304" pitchFamily="18" charset="0"/>
                <a:cs typeface="Times New Roman" panose="02020603050405020304" pitchFamily="18" charset="0"/>
              </a:rPr>
              <a:t>Fixation and </a:t>
            </a:r>
            <a:r>
              <a:rPr lang="en-US" dirty="0" smtClean="0">
                <a:latin typeface="Times New Roman" panose="02020603050405020304" pitchFamily="18" charset="0"/>
                <a:cs typeface="Times New Roman" panose="02020603050405020304" pitchFamily="18" charset="0"/>
              </a:rPr>
              <a:t>regression suggest  </a:t>
            </a:r>
            <a:r>
              <a:rPr lang="en-US" dirty="0">
                <a:latin typeface="Times New Roman" panose="02020603050405020304" pitchFamily="18" charset="0"/>
                <a:cs typeface="Times New Roman" panose="02020603050405020304" pitchFamily="18" charset="0"/>
              </a:rPr>
              <a:t>that the ego is not </a:t>
            </a:r>
            <a:r>
              <a:rPr lang="en-US" dirty="0" smtClean="0">
                <a:latin typeface="Times New Roman" panose="02020603050405020304" pitchFamily="18" charset="0"/>
                <a:cs typeface="Times New Roman" panose="02020603050405020304" pitchFamily="18" charset="0"/>
              </a:rPr>
              <a:t>quite  </a:t>
            </a:r>
            <a:r>
              <a:rPr lang="en-US" dirty="0">
                <a:latin typeface="Times New Roman" panose="02020603050405020304" pitchFamily="18" charset="0"/>
                <a:cs typeface="Times New Roman" panose="02020603050405020304" pitchFamily="18" charset="0"/>
              </a:rPr>
              <a:t>developed and so the individual may be dominated by the id </a:t>
            </a:r>
            <a:r>
              <a:rPr lang="en-US" dirty="0" smtClean="0">
                <a:latin typeface="Times New Roman" panose="02020603050405020304" pitchFamily="18" charset="0"/>
                <a:cs typeface="Times New Roman" panose="02020603050405020304" pitchFamily="18" charset="0"/>
              </a:rPr>
              <a:t>and/or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superego</a:t>
            </a:r>
          </a:p>
          <a:p>
            <a:r>
              <a:rPr lang="en-US" dirty="0" smtClean="0">
                <a:latin typeface="Times New Roman" panose="02020603050405020304" pitchFamily="18" charset="0"/>
                <a:cs typeface="Times New Roman" panose="02020603050405020304" pitchFamily="18" charset="0"/>
              </a:rPr>
              <a:t>But because  </a:t>
            </a:r>
            <a:r>
              <a:rPr lang="en-US" dirty="0">
                <a:latin typeface="Times New Roman" panose="02020603050405020304" pitchFamily="18" charset="0"/>
                <a:cs typeface="Times New Roman" panose="02020603050405020304" pitchFamily="18" charset="0"/>
              </a:rPr>
              <a:t>the ego is weak the individual will lack a sound basis </a:t>
            </a:r>
            <a:r>
              <a:rPr lang="en-US" dirty="0" smtClean="0">
                <a:latin typeface="Times New Roman" panose="02020603050405020304" pitchFamily="18" charset="0"/>
                <a:cs typeface="Times New Roman" panose="02020603050405020304" pitchFamily="18" charset="0"/>
              </a:rPr>
              <a:t>in the </a:t>
            </a:r>
            <a:r>
              <a:rPr lang="en-US" dirty="0">
                <a:latin typeface="Times New Roman" panose="02020603050405020304" pitchFamily="18" charset="0"/>
                <a:cs typeface="Times New Roman" panose="02020603050405020304" pitchFamily="18" charset="0"/>
              </a:rPr>
              <a:t>reality.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psychodynamic explanation </a:t>
            </a:r>
            <a:r>
              <a:rPr lang="en-US" dirty="0" smtClean="0">
                <a:latin typeface="Times New Roman" panose="02020603050405020304" pitchFamily="18" charset="0"/>
                <a:cs typeface="Times New Roman" panose="02020603050405020304" pitchFamily="18" charset="0"/>
              </a:rPr>
              <a:t>suggests that </a:t>
            </a:r>
            <a:r>
              <a:rPr lang="en-US" dirty="0">
                <a:latin typeface="Times New Roman" panose="02020603050405020304" pitchFamily="18" charset="0"/>
                <a:cs typeface="Times New Roman" panose="02020603050405020304" pitchFamily="18" charset="0"/>
              </a:rPr>
              <a:t>most </a:t>
            </a:r>
            <a:r>
              <a:rPr lang="en-US" dirty="0" smtClean="0">
                <a:latin typeface="Times New Roman" panose="02020603050405020304" pitchFamily="18" charset="0"/>
                <a:cs typeface="Times New Roman" panose="02020603050405020304" pitchFamily="18" charset="0"/>
              </a:rPr>
              <a:t>of the patients experienced a </a:t>
            </a:r>
            <a:r>
              <a:rPr lang="en-US" dirty="0">
                <a:latin typeface="Times New Roman" panose="02020603050405020304" pitchFamily="18" charset="0"/>
                <a:cs typeface="Times New Roman" panose="02020603050405020304" pitchFamily="18" charset="0"/>
              </a:rPr>
              <a:t>very </a:t>
            </a:r>
            <a:r>
              <a:rPr lang="en-US" dirty="0" smtClean="0">
                <a:latin typeface="Times New Roman" panose="02020603050405020304" pitchFamily="18" charset="0"/>
                <a:cs typeface="Times New Roman" panose="02020603050405020304" pitchFamily="18" charset="0"/>
              </a:rPr>
              <a:t>difficult childhood environment, mainly as a result of their </a:t>
            </a:r>
            <a:r>
              <a:rPr lang="en-US" dirty="0">
                <a:latin typeface="Times New Roman" panose="02020603050405020304" pitchFamily="18" charset="0"/>
                <a:cs typeface="Times New Roman" panose="02020603050405020304" pitchFamily="18" charset="0"/>
              </a:rPr>
              <a:t>parents </a:t>
            </a:r>
            <a:r>
              <a:rPr lang="en-US" dirty="0" smtClean="0">
                <a:latin typeface="Times New Roman" panose="02020603050405020304" pitchFamily="18" charset="0"/>
                <a:cs typeface="Times New Roman" panose="02020603050405020304" pitchFamily="18" charset="0"/>
              </a:rPr>
              <a:t>being cold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not supportive</a:t>
            </a:r>
            <a:r>
              <a:rPr lang="en-US" dirty="0"/>
              <a:t>. </a:t>
            </a:r>
            <a:endParaRPr lang="en-US" dirty="0" smtClean="0"/>
          </a:p>
        </p:txBody>
      </p:sp>
    </p:spTree>
    <p:extLst>
      <p:ext uri="{BB962C8B-B14F-4D97-AF65-F5344CB8AC3E}">
        <p14:creationId xmlns:p14="http://schemas.microsoft.com/office/powerpoint/2010/main" val="1907429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Times New Roman" panose="02020603050405020304" pitchFamily="18" charset="0"/>
                <a:cs typeface="Times New Roman" panose="02020603050405020304" pitchFamily="18" charset="0"/>
              </a:rPr>
              <a:t>Social learning theory in explaining </a:t>
            </a:r>
            <a:r>
              <a:rPr lang="en-GB" sz="3600" dirty="0" smtClean="0">
                <a:latin typeface="Times New Roman" panose="02020603050405020304" pitchFamily="18" charset="0"/>
                <a:cs typeface="Times New Roman" panose="02020603050405020304" pitchFamily="18" charset="0"/>
              </a:rPr>
              <a:t>Schizophrenia</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4710" y="1981201"/>
            <a:ext cx="7054644" cy="4267206"/>
          </a:xfrm>
        </p:spPr>
        <p:txBody>
          <a:bodyPr>
            <a:normAutofit/>
          </a:bodyPr>
          <a:lstStyle/>
          <a:p>
            <a:r>
              <a:rPr lang="en-US" dirty="0" smtClean="0">
                <a:latin typeface="Times New Roman" panose="02020603050405020304" pitchFamily="18" charset="0"/>
                <a:cs typeface="Times New Roman" panose="02020603050405020304" pitchFamily="18" charset="0"/>
              </a:rPr>
              <a:t>Social learning theory suggests  that personality</a:t>
            </a: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is </a:t>
            </a:r>
            <a:r>
              <a:rPr lang="en-GB" dirty="0" smtClean="0">
                <a:latin typeface="Times New Roman" panose="02020603050405020304" pitchFamily="18" charset="0"/>
                <a:cs typeface="Times New Roman" panose="02020603050405020304" pitchFamily="18" charset="0"/>
              </a:rPr>
              <a:t>acquired </a:t>
            </a:r>
            <a:r>
              <a:rPr lang="en-GB" dirty="0">
                <a:latin typeface="Times New Roman" panose="02020603050405020304" pitchFamily="18" charset="0"/>
                <a:cs typeface="Times New Roman" panose="02020603050405020304" pitchFamily="18" charset="0"/>
              </a:rPr>
              <a:t>from the environment through the process of observational learning</a:t>
            </a:r>
            <a:r>
              <a:rPr lang="en-GB"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Stressful </a:t>
            </a:r>
            <a:r>
              <a:rPr lang="en-US" dirty="0">
                <a:latin typeface="Times New Roman" panose="02020603050405020304" pitchFamily="18" charset="0"/>
                <a:cs typeface="Times New Roman" panose="02020603050405020304" pitchFamily="18" charset="0"/>
              </a:rPr>
              <a:t>life events </a:t>
            </a:r>
            <a:r>
              <a:rPr lang="en-US" dirty="0" smtClean="0">
                <a:latin typeface="Times New Roman" panose="02020603050405020304" pitchFamily="18" charset="0"/>
                <a:cs typeface="Times New Roman" panose="02020603050405020304" pitchFamily="18" charset="0"/>
              </a:rPr>
              <a:t> such as financial burdens or trauma may </a:t>
            </a:r>
            <a:r>
              <a:rPr lang="en-US" dirty="0">
                <a:latin typeface="Times New Roman" panose="02020603050405020304" pitchFamily="18" charset="0"/>
                <a:cs typeface="Times New Roman" panose="02020603050405020304" pitchFamily="18" charset="0"/>
              </a:rPr>
              <a:t>trigger </a:t>
            </a:r>
            <a:r>
              <a:rPr lang="en-US" dirty="0" smtClean="0">
                <a:latin typeface="Times New Roman" panose="02020603050405020304" pitchFamily="18" charset="0"/>
                <a:cs typeface="Times New Roman" panose="02020603050405020304" pitchFamily="18" charset="0"/>
              </a:rPr>
              <a:t>schizophrenia</a:t>
            </a:r>
          </a:p>
          <a:p>
            <a:r>
              <a:rPr lang="en-US" dirty="0" smtClean="0">
                <a:latin typeface="Times New Roman" panose="02020603050405020304" pitchFamily="18" charset="0"/>
                <a:cs typeface="Times New Roman" panose="02020603050405020304" pitchFamily="18" charset="0"/>
              </a:rPr>
              <a:t>Studies found that the </a:t>
            </a:r>
            <a:r>
              <a:rPr lang="en-US" dirty="0">
                <a:latin typeface="Times New Roman" panose="02020603050405020304" pitchFamily="18" charset="0"/>
                <a:cs typeface="Times New Roman" panose="02020603050405020304" pitchFamily="18" charset="0"/>
              </a:rPr>
              <a:t>patients </a:t>
            </a:r>
            <a:r>
              <a:rPr lang="en-US" dirty="0" smtClean="0">
                <a:latin typeface="Times New Roman" panose="02020603050405020304" pitchFamily="18" charset="0"/>
                <a:cs typeface="Times New Roman" panose="02020603050405020304" pitchFamily="18" charset="0"/>
              </a:rPr>
              <a:t>showed </a:t>
            </a:r>
            <a:r>
              <a:rPr lang="en-US" dirty="0">
                <a:latin typeface="Times New Roman" panose="02020603050405020304" pitchFamily="18" charset="0"/>
                <a:cs typeface="Times New Roman" panose="02020603050405020304" pitchFamily="18" charset="0"/>
              </a:rPr>
              <a:t>more intense negative emotional reactions to daily hassles.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suggests that these emotional reactions make patients with recent major life events more </a:t>
            </a:r>
            <a:r>
              <a:rPr lang="en-US" dirty="0" smtClean="0">
                <a:latin typeface="Times New Roman" panose="02020603050405020304" pitchFamily="18" charset="0"/>
                <a:cs typeface="Times New Roman" panose="02020603050405020304" pitchFamily="18" charset="0"/>
              </a:rPr>
              <a:t>susceptible to a </a:t>
            </a:r>
            <a:r>
              <a:rPr lang="en-US" dirty="0">
                <a:latin typeface="Times New Roman" panose="02020603050405020304" pitchFamily="18" charset="0"/>
                <a:cs typeface="Times New Roman" panose="02020603050405020304" pitchFamily="18" charset="0"/>
              </a:rPr>
              <a:t>relapse.</a:t>
            </a:r>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80388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Evaluate the effectiveness of at least two therapies used to treat the disorder</a:t>
            </a:r>
            <a:r>
              <a:rPr lang="en-US" sz="3600" dirty="0" smtClean="0"/>
              <a:t>.</a:t>
            </a:r>
            <a:endParaRPr lang="en-GB" sz="3600" dirty="0"/>
          </a:p>
        </p:txBody>
      </p:sp>
      <p:sp>
        <p:nvSpPr>
          <p:cNvPr id="3" name="Content Placeholder 2"/>
          <p:cNvSpPr>
            <a:spLocks noGrp="1"/>
          </p:cNvSpPr>
          <p:nvPr>
            <p:ph idx="1"/>
          </p:nvPr>
        </p:nvSpPr>
        <p:spPr>
          <a:xfrm>
            <a:off x="461264" y="2438400"/>
            <a:ext cx="6711654" cy="4195481"/>
          </a:xfrm>
        </p:spPr>
        <p:txBody>
          <a:bodyPr>
            <a:normAutofit/>
          </a:bodyPr>
          <a:lstStyle/>
          <a:p>
            <a:r>
              <a:rPr lang="en-GB" dirty="0">
                <a:latin typeface="Times New Roman" panose="02020603050405020304" pitchFamily="18" charset="0"/>
                <a:cs typeface="Times New Roman" panose="02020603050405020304" pitchFamily="18" charset="0"/>
              </a:rPr>
              <a:t>Cognitive Remediation: This is a form of </a:t>
            </a:r>
            <a:r>
              <a:rPr lang="en-GB" dirty="0" smtClean="0">
                <a:latin typeface="Times New Roman" panose="02020603050405020304" pitchFamily="18" charset="0"/>
                <a:cs typeface="Times New Roman" panose="02020603050405020304" pitchFamily="18" charset="0"/>
              </a:rPr>
              <a:t>behavioural </a:t>
            </a:r>
            <a:r>
              <a:rPr lang="en-GB" dirty="0">
                <a:latin typeface="Times New Roman" panose="02020603050405020304" pitchFamily="18" charset="0"/>
                <a:cs typeface="Times New Roman" panose="02020603050405020304" pitchFamily="18" charset="0"/>
              </a:rPr>
              <a:t>treatment </a:t>
            </a:r>
            <a:r>
              <a:rPr lang="en-GB" dirty="0" smtClean="0">
                <a:latin typeface="Times New Roman" panose="02020603050405020304" pitchFamily="18" charset="0"/>
                <a:cs typeface="Times New Roman" panose="02020603050405020304" pitchFamily="18" charset="0"/>
              </a:rPr>
              <a:t>which uses </a:t>
            </a:r>
            <a:r>
              <a:rPr lang="en-GB" dirty="0">
                <a:latin typeface="Times New Roman" panose="02020603050405020304" pitchFamily="18" charset="0"/>
                <a:cs typeface="Times New Roman" panose="02020603050405020304" pitchFamily="18" charset="0"/>
              </a:rPr>
              <a:t>paper-and-pencil </a:t>
            </a:r>
            <a:r>
              <a:rPr lang="en-GB" dirty="0" smtClean="0">
                <a:latin typeface="Times New Roman" panose="02020603050405020304" pitchFamily="18" charset="0"/>
                <a:cs typeface="Times New Roman" panose="02020603050405020304" pitchFamily="18" charset="0"/>
              </a:rPr>
              <a:t>activities and </a:t>
            </a:r>
            <a:r>
              <a:rPr lang="en-GB" dirty="0">
                <a:latin typeface="Times New Roman" panose="02020603050405020304" pitchFamily="18" charset="0"/>
                <a:cs typeface="Times New Roman" panose="02020603050405020304" pitchFamily="18" charset="0"/>
              </a:rPr>
              <a:t>exercises that aims to help </a:t>
            </a:r>
            <a:r>
              <a:rPr lang="en-GB" dirty="0" smtClean="0">
                <a:latin typeface="Times New Roman" panose="02020603050405020304" pitchFamily="18" charset="0"/>
                <a:cs typeface="Times New Roman" panose="02020603050405020304" pitchFamily="18" charset="0"/>
              </a:rPr>
              <a:t>patients be able to strengthen </a:t>
            </a:r>
            <a:r>
              <a:rPr lang="en-GB" dirty="0">
                <a:latin typeface="Times New Roman" panose="02020603050405020304" pitchFamily="18" charset="0"/>
                <a:cs typeface="Times New Roman" panose="02020603050405020304" pitchFamily="18" charset="0"/>
              </a:rPr>
              <a:t>and develop </a:t>
            </a:r>
            <a:r>
              <a:rPr lang="en-GB" dirty="0" smtClean="0">
                <a:latin typeface="Times New Roman" panose="02020603050405020304" pitchFamily="18" charset="0"/>
                <a:cs typeface="Times New Roman" panose="02020603050405020304" pitchFamily="18" charset="0"/>
              </a:rPr>
              <a:t>their existing </a:t>
            </a:r>
            <a:r>
              <a:rPr lang="en-GB" dirty="0">
                <a:latin typeface="Times New Roman" panose="02020603050405020304" pitchFamily="18" charset="0"/>
                <a:cs typeface="Times New Roman" panose="02020603050405020304" pitchFamily="18" charset="0"/>
              </a:rPr>
              <a:t>cognitive skills and </a:t>
            </a:r>
            <a:r>
              <a:rPr lang="en-GB" dirty="0" smtClean="0">
                <a:latin typeface="Times New Roman" panose="02020603050405020304" pitchFamily="18" charset="0"/>
                <a:cs typeface="Times New Roman" panose="02020603050405020304" pitchFamily="18" charset="0"/>
              </a:rPr>
              <a:t>also develop new and effective </a:t>
            </a:r>
            <a:r>
              <a:rPr lang="en-GB" dirty="0">
                <a:latin typeface="Times New Roman" panose="02020603050405020304" pitchFamily="18" charset="0"/>
                <a:cs typeface="Times New Roman" panose="02020603050405020304" pitchFamily="18" charset="0"/>
              </a:rPr>
              <a:t>strategies for </a:t>
            </a:r>
            <a:r>
              <a:rPr lang="en-GB" dirty="0" smtClean="0">
                <a:latin typeface="Times New Roman" panose="02020603050405020304" pitchFamily="18" charset="0"/>
                <a:cs typeface="Times New Roman" panose="02020603050405020304" pitchFamily="18" charset="0"/>
              </a:rPr>
              <a:t>managing their </a:t>
            </a:r>
            <a:r>
              <a:rPr lang="en-GB" dirty="0">
                <a:latin typeface="Times New Roman" panose="02020603050405020304" pitchFamily="18" charset="0"/>
                <a:cs typeface="Times New Roman" panose="02020603050405020304" pitchFamily="18" charset="0"/>
              </a:rPr>
              <a:t>problems with attention, memory, planning, </a:t>
            </a:r>
            <a:r>
              <a:rPr lang="en-GB" dirty="0" smtClean="0">
                <a:latin typeface="Times New Roman" panose="02020603050405020304" pitchFamily="18" charset="0"/>
                <a:cs typeface="Times New Roman" panose="02020603050405020304" pitchFamily="18" charset="0"/>
              </a:rPr>
              <a:t>and also  </a:t>
            </a:r>
            <a:r>
              <a:rPr lang="en-GB" dirty="0">
                <a:latin typeface="Times New Roman" panose="02020603050405020304" pitchFamily="18" charset="0"/>
                <a:cs typeface="Times New Roman" panose="02020603050405020304" pitchFamily="18" charset="0"/>
              </a:rPr>
              <a:t>organization</a:t>
            </a:r>
            <a:r>
              <a:rPr lang="en-GB" dirty="0" smtClean="0">
                <a:latin typeface="Times New Roman" panose="02020603050405020304" pitchFamily="18" charset="0"/>
                <a:cs typeface="Times New Roman" panose="02020603050405020304" pitchFamily="18" charset="0"/>
              </a:rPr>
              <a:t>. </a:t>
            </a:r>
          </a:p>
          <a:p>
            <a:r>
              <a:rPr lang="en-GB" dirty="0" smtClean="0">
                <a:latin typeface="Times New Roman" panose="02020603050405020304" pitchFamily="18" charset="0"/>
                <a:cs typeface="Times New Roman" panose="02020603050405020304" pitchFamily="18" charset="0"/>
              </a:rPr>
              <a:t>It is a very effective and reduces the chances of negative symptoms from showing up.</a:t>
            </a:r>
            <a:endParaRPr lang="en-GB" dirty="0">
              <a:latin typeface="Times New Roman" panose="02020603050405020304" pitchFamily="18" charset="0"/>
              <a:cs typeface="Times New Roman" panose="02020603050405020304" pitchFamily="18" charset="0"/>
            </a:endParaRPr>
          </a:p>
          <a:p>
            <a:pPr algn="just"/>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latin typeface="Times New Roman" panose="02020603050405020304" pitchFamily="18" charset="0"/>
                <a:cs typeface="Times New Roman" panose="02020603050405020304" pitchFamily="18" charset="0"/>
              </a:rPr>
              <a:t>Cognitive </a:t>
            </a:r>
            <a:r>
              <a:rPr lang="en-GB" sz="3600" dirty="0" smtClean="0">
                <a:latin typeface="Times New Roman" panose="02020603050405020304" pitchFamily="18" charset="0"/>
                <a:cs typeface="Times New Roman" panose="02020603050405020304" pitchFamily="18" charset="0"/>
              </a:rPr>
              <a:t>Behavioural </a:t>
            </a:r>
            <a:r>
              <a:rPr lang="en-GB" sz="3600" dirty="0">
                <a:latin typeface="Times New Roman" panose="02020603050405020304" pitchFamily="18" charset="0"/>
                <a:cs typeface="Times New Roman" panose="02020603050405020304" pitchFamily="18" charset="0"/>
              </a:rPr>
              <a:t>T</a:t>
            </a:r>
            <a:r>
              <a:rPr lang="en-GB" sz="3600" dirty="0" smtClean="0">
                <a:latin typeface="Times New Roman" panose="02020603050405020304" pitchFamily="18" charset="0"/>
                <a:cs typeface="Times New Roman" panose="02020603050405020304" pitchFamily="18" charset="0"/>
              </a:rPr>
              <a:t>herapy</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0572" y="2057400"/>
            <a:ext cx="6711654" cy="4195481"/>
          </a:xfrm>
        </p:spPr>
        <p:txBody>
          <a:bodyPr>
            <a:noAutofit/>
          </a:bodyPr>
          <a:lstStyle/>
          <a:p>
            <a:r>
              <a:rPr lang="en-GB" dirty="0" smtClean="0">
                <a:latin typeface="Times New Roman" panose="02020603050405020304" pitchFamily="18" charset="0"/>
                <a:cs typeface="Times New Roman" panose="02020603050405020304" pitchFamily="18" charset="0"/>
              </a:rPr>
              <a:t>Psychotherapy</a:t>
            </a:r>
            <a:r>
              <a:rPr lang="en-GB" b="1" dirty="0" smtClean="0">
                <a:latin typeface="Times New Roman" panose="02020603050405020304" pitchFamily="18" charset="0"/>
                <a:cs typeface="Times New Roman" panose="02020603050405020304" pitchFamily="18" charset="0"/>
              </a:rPr>
              <a:t>:</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it  </a:t>
            </a:r>
            <a:r>
              <a:rPr lang="en-GB" dirty="0">
                <a:latin typeface="Times New Roman" panose="02020603050405020304" pitchFamily="18" charset="0"/>
                <a:cs typeface="Times New Roman" panose="02020603050405020304" pitchFamily="18" charset="0"/>
              </a:rPr>
              <a:t>involves </a:t>
            </a:r>
            <a:r>
              <a:rPr lang="en-GB" dirty="0" smtClean="0">
                <a:latin typeface="Times New Roman" panose="02020603050405020304" pitchFamily="18" charset="0"/>
                <a:cs typeface="Times New Roman" panose="02020603050405020304" pitchFamily="18" charset="0"/>
              </a:rPr>
              <a:t>sessions </a:t>
            </a:r>
            <a:r>
              <a:rPr lang="en-GB" dirty="0">
                <a:latin typeface="Times New Roman" panose="02020603050405020304" pitchFamily="18" charset="0"/>
                <a:cs typeface="Times New Roman" panose="02020603050405020304" pitchFamily="18" charset="0"/>
              </a:rPr>
              <a:t>between the patient and a </a:t>
            </a:r>
            <a:r>
              <a:rPr lang="en-GB" dirty="0" smtClean="0">
                <a:latin typeface="Times New Roman" panose="02020603050405020304" pitchFamily="18" charset="0"/>
                <a:cs typeface="Times New Roman" panose="02020603050405020304" pitchFamily="18" charset="0"/>
              </a:rPr>
              <a:t>therapist on a regular basis, and focuses on the </a:t>
            </a:r>
            <a:r>
              <a:rPr lang="en-GB" dirty="0">
                <a:latin typeface="Times New Roman" panose="02020603050405020304" pitchFamily="18" charset="0"/>
                <a:cs typeface="Times New Roman" panose="02020603050405020304" pitchFamily="18" charset="0"/>
              </a:rPr>
              <a:t>past </a:t>
            </a:r>
            <a:r>
              <a:rPr lang="en-GB" dirty="0" smtClean="0">
                <a:latin typeface="Times New Roman" panose="02020603050405020304" pitchFamily="18" charset="0"/>
                <a:cs typeface="Times New Roman" panose="02020603050405020304" pitchFamily="18" charset="0"/>
              </a:rPr>
              <a:t>and/or current feelings, their </a:t>
            </a:r>
            <a:r>
              <a:rPr lang="en-GB" dirty="0">
                <a:latin typeface="Times New Roman" panose="02020603050405020304" pitchFamily="18" charset="0"/>
                <a:cs typeface="Times New Roman" panose="02020603050405020304" pitchFamily="18" charset="0"/>
              </a:rPr>
              <a:t>problems, thoughts, </a:t>
            </a:r>
            <a:r>
              <a:rPr lang="en-GB" dirty="0" smtClean="0">
                <a:latin typeface="Times New Roman" panose="02020603050405020304" pitchFamily="18" charset="0"/>
                <a:cs typeface="Times New Roman" panose="02020603050405020304" pitchFamily="18" charset="0"/>
              </a:rPr>
              <a:t> and their relationships</a:t>
            </a:r>
            <a:r>
              <a:rPr lang="en-GB" dirty="0">
                <a:latin typeface="Times New Roman" panose="02020603050405020304" pitchFamily="18" charset="0"/>
                <a:cs typeface="Times New Roman" panose="02020603050405020304" pitchFamily="18" charset="0"/>
              </a:rPr>
              <a:t>. </a:t>
            </a: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Therefore, through an interaction with </a:t>
            </a:r>
            <a:r>
              <a:rPr lang="en-GB" dirty="0">
                <a:latin typeface="Times New Roman" panose="02020603050405020304" pitchFamily="18" charset="0"/>
                <a:cs typeface="Times New Roman" panose="02020603050405020304" pitchFamily="18" charset="0"/>
              </a:rPr>
              <a:t>a trained professional</a:t>
            </a:r>
            <a:r>
              <a:rPr lang="en-GB" dirty="0" smtClean="0">
                <a:latin typeface="Times New Roman" panose="02020603050405020304" pitchFamily="18" charset="0"/>
                <a:cs typeface="Times New Roman" panose="02020603050405020304" pitchFamily="18" charset="0"/>
              </a:rPr>
              <a:t>, the patients are able </a:t>
            </a:r>
            <a:r>
              <a:rPr lang="en-GB" dirty="0">
                <a:latin typeface="Times New Roman" panose="02020603050405020304" pitchFamily="18" charset="0"/>
                <a:cs typeface="Times New Roman" panose="02020603050405020304" pitchFamily="18" charset="0"/>
              </a:rPr>
              <a:t>to understand more about </a:t>
            </a:r>
            <a:r>
              <a:rPr lang="en-GB" dirty="0" smtClean="0">
                <a:latin typeface="Times New Roman" panose="02020603050405020304" pitchFamily="18" charset="0"/>
                <a:cs typeface="Times New Roman" panose="02020603050405020304" pitchFamily="18" charset="0"/>
              </a:rPr>
              <a:t>their </a:t>
            </a:r>
            <a:r>
              <a:rPr lang="en-GB" dirty="0">
                <a:latin typeface="Times New Roman" panose="02020603050405020304" pitchFamily="18" charset="0"/>
                <a:cs typeface="Times New Roman" panose="02020603050405020304" pitchFamily="18" charset="0"/>
              </a:rPr>
              <a:t>illness, </a:t>
            </a:r>
            <a:r>
              <a:rPr lang="en-GB" dirty="0" smtClean="0">
                <a:latin typeface="Times New Roman" panose="02020603050405020304" pitchFamily="18" charset="0"/>
                <a:cs typeface="Times New Roman" panose="02020603050405020304" pitchFamily="18" charset="0"/>
              </a:rPr>
              <a:t>learn </a:t>
            </a:r>
            <a:r>
              <a:rPr lang="en-GB" dirty="0">
                <a:latin typeface="Times New Roman" panose="02020603050405020304" pitchFamily="18" charset="0"/>
                <a:cs typeface="Times New Roman" panose="02020603050405020304" pitchFamily="18" charset="0"/>
              </a:rPr>
              <a:t>about themselves and </a:t>
            </a:r>
            <a:r>
              <a:rPr lang="en-GB" dirty="0" smtClean="0">
                <a:latin typeface="Times New Roman" panose="02020603050405020304" pitchFamily="18" charset="0"/>
                <a:cs typeface="Times New Roman" panose="02020603050405020304" pitchFamily="18" charset="0"/>
              </a:rPr>
              <a:t>how to handle </a:t>
            </a:r>
            <a:r>
              <a:rPr lang="en-GB" dirty="0">
                <a:latin typeface="Times New Roman" panose="02020603050405020304" pitchFamily="18" charset="0"/>
                <a:cs typeface="Times New Roman" panose="02020603050405020304" pitchFamily="18" charset="0"/>
              </a:rPr>
              <a:t>the problems </a:t>
            </a:r>
            <a:r>
              <a:rPr lang="en-GB" dirty="0" smtClean="0">
                <a:latin typeface="Times New Roman" panose="02020603050405020304" pitchFamily="18" charset="0"/>
                <a:cs typeface="Times New Roman" panose="02020603050405020304" pitchFamily="18" charset="0"/>
              </a:rPr>
              <a:t>they face in their </a:t>
            </a:r>
            <a:r>
              <a:rPr lang="en-GB" dirty="0">
                <a:latin typeface="Times New Roman" panose="02020603050405020304" pitchFamily="18" charset="0"/>
                <a:cs typeface="Times New Roman" panose="02020603050405020304" pitchFamily="18" charset="0"/>
              </a:rPr>
              <a:t>daily lives. </a:t>
            </a: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They </a:t>
            </a:r>
            <a:r>
              <a:rPr lang="en-GB" dirty="0">
                <a:latin typeface="Times New Roman" panose="02020603050405020304" pitchFamily="18" charset="0"/>
                <a:cs typeface="Times New Roman" panose="02020603050405020304" pitchFamily="18" charset="0"/>
              </a:rPr>
              <a:t>become better </a:t>
            </a:r>
            <a:r>
              <a:rPr lang="en-GB" dirty="0" smtClean="0">
                <a:latin typeface="Times New Roman" panose="02020603050405020304" pitchFamily="18" charset="0"/>
                <a:cs typeface="Times New Roman" panose="02020603050405020304" pitchFamily="18" charset="0"/>
              </a:rPr>
              <a:t>at differentiating </a:t>
            </a:r>
            <a:r>
              <a:rPr lang="en-GB" dirty="0">
                <a:latin typeface="Times New Roman" panose="02020603050405020304" pitchFamily="18" charset="0"/>
                <a:cs typeface="Times New Roman" panose="02020603050405020304" pitchFamily="18" charset="0"/>
              </a:rPr>
              <a:t>between what is real </a:t>
            </a:r>
            <a:r>
              <a:rPr lang="en-GB" dirty="0" smtClean="0">
                <a:latin typeface="Times New Roman" panose="02020603050405020304" pitchFamily="18" charset="0"/>
                <a:cs typeface="Times New Roman" panose="02020603050405020304" pitchFamily="18" charset="0"/>
              </a:rPr>
              <a:t>and </a:t>
            </a:r>
            <a:r>
              <a:rPr lang="en-GB" dirty="0">
                <a:latin typeface="Times New Roman" panose="02020603050405020304" pitchFamily="18" charset="0"/>
                <a:cs typeface="Times New Roman" panose="02020603050405020304" pitchFamily="18" charset="0"/>
              </a:rPr>
              <a:t>what is </a:t>
            </a:r>
            <a:r>
              <a:rPr lang="en-GB" dirty="0" smtClean="0">
                <a:latin typeface="Times New Roman" panose="02020603050405020304" pitchFamily="18" charset="0"/>
                <a:cs typeface="Times New Roman" panose="02020603050405020304" pitchFamily="18" charset="0"/>
              </a:rPr>
              <a:t>not.</a:t>
            </a:r>
          </a:p>
          <a:p>
            <a:r>
              <a:rPr lang="en-GB" dirty="0" smtClean="0">
                <a:latin typeface="Times New Roman" panose="02020603050405020304" pitchFamily="18" charset="0"/>
                <a:cs typeface="Times New Roman" panose="02020603050405020304" pitchFamily="18" charset="0"/>
              </a:rPr>
              <a:t>It is quite effective because patients can acquire beneficial problem solving skills</a:t>
            </a:r>
            <a:r>
              <a:rPr lang="en-GB"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83552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latin typeface="Times New Roman" panose="02020603050405020304" pitchFamily="18" charset="0"/>
                <a:cs typeface="Times New Roman" panose="02020603050405020304" pitchFamily="18" charset="0"/>
              </a:rPr>
              <a:t>References</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1000" y="1676400"/>
            <a:ext cx="7054644" cy="4953006"/>
          </a:xfrm>
        </p:spPr>
        <p:txBody>
          <a:bodyPr>
            <a:normAutofit/>
          </a:bodyPr>
          <a:lstStyle/>
          <a:p>
            <a:r>
              <a:rPr lang="en-GB" dirty="0">
                <a:latin typeface="Times New Roman" panose="02020603050405020304" pitchFamily="18" charset="0"/>
                <a:cs typeface="Times New Roman" panose="02020603050405020304" pitchFamily="18" charset="0"/>
              </a:rPr>
              <a:t>American Psychiatric Association. </a:t>
            </a:r>
            <a:r>
              <a:rPr lang="en-GB" i="1" dirty="0">
                <a:latin typeface="Times New Roman" panose="02020603050405020304" pitchFamily="18" charset="0"/>
                <a:cs typeface="Times New Roman" panose="02020603050405020304" pitchFamily="18" charset="0"/>
              </a:rPr>
              <a:t>Diagnostic and Statistical Manual of Mental Disorders</a:t>
            </a:r>
            <a:r>
              <a:rPr lang="en-GB" dirty="0">
                <a:latin typeface="Times New Roman" panose="02020603050405020304" pitchFamily="18" charset="0"/>
                <a:cs typeface="Times New Roman" panose="02020603050405020304" pitchFamily="18" charset="0"/>
              </a:rPr>
              <a:t> (5th ed.). Arlington: American </a:t>
            </a:r>
            <a:r>
              <a:rPr lang="en-GB" dirty="0" smtClean="0">
                <a:latin typeface="Times New Roman" panose="02020603050405020304" pitchFamily="18" charset="0"/>
                <a:cs typeface="Times New Roman" panose="02020603050405020304" pitchFamily="18" charset="0"/>
              </a:rPr>
              <a:t>Psychiatric Publishing</a:t>
            </a:r>
          </a:p>
          <a:p>
            <a:r>
              <a:rPr lang="en-GB" dirty="0" smtClean="0">
                <a:latin typeface="Times New Roman" panose="02020603050405020304" pitchFamily="18" charset="0"/>
                <a:cs typeface="Times New Roman" panose="02020603050405020304" pitchFamily="18" charset="0"/>
              </a:rPr>
              <a:t>Hirsch SR; WeinbergerDR (2003). </a:t>
            </a:r>
            <a:r>
              <a:rPr lang="en-GB" i="1" dirty="0" smtClean="0">
                <a:latin typeface="Times New Roman" panose="02020603050405020304" pitchFamily="18" charset="0"/>
                <a:cs typeface="Times New Roman" panose="02020603050405020304" pitchFamily="18" charset="0"/>
              </a:rPr>
              <a:t>Schizophrenia</a:t>
            </a:r>
            <a:r>
              <a:rPr lang="en-GB" dirty="0" smtClean="0">
                <a:latin typeface="Times New Roman" panose="02020603050405020304" pitchFamily="18" charset="0"/>
                <a:cs typeface="Times New Roman" panose="02020603050405020304" pitchFamily="18" charset="0"/>
              </a:rPr>
              <a:t>. Wiley-Blackwell.</a:t>
            </a:r>
          </a:p>
          <a:p>
            <a:r>
              <a:rPr lang="en-GB" dirty="0" smtClean="0">
                <a:latin typeface="Times New Roman" panose="02020603050405020304" pitchFamily="18" charset="0"/>
                <a:cs typeface="Times New Roman" panose="02020603050405020304" pitchFamily="18" charset="0"/>
              </a:rPr>
              <a:t>Jakobsen </a:t>
            </a:r>
            <a:r>
              <a:rPr lang="en-GB" dirty="0">
                <a:latin typeface="Times New Roman" panose="02020603050405020304" pitchFamily="18" charset="0"/>
                <a:cs typeface="Times New Roman" panose="02020603050405020304" pitchFamily="18" charset="0"/>
              </a:rPr>
              <a:t>KD, Frederiksen JN, Hansen T, et al. (2005). "Reliability of clinical ICD-10 schizophrenia diagnoses". </a:t>
            </a:r>
            <a:r>
              <a:rPr lang="en-GB" i="1" dirty="0">
                <a:latin typeface="Times New Roman" panose="02020603050405020304" pitchFamily="18" charset="0"/>
                <a:cs typeface="Times New Roman" panose="02020603050405020304" pitchFamily="18" charset="0"/>
              </a:rPr>
              <a:t>Nordic Journal of </a:t>
            </a:r>
            <a:r>
              <a:rPr lang="en-GB" i="1" dirty="0" smtClean="0">
                <a:latin typeface="Times New Roman" panose="02020603050405020304" pitchFamily="18" charset="0"/>
                <a:cs typeface="Times New Roman" panose="02020603050405020304" pitchFamily="18" charset="0"/>
              </a:rPr>
              <a:t>Psychiatry</a:t>
            </a:r>
          </a:p>
          <a:p>
            <a:r>
              <a:rPr lang="en-GB" dirty="0" smtClean="0">
                <a:latin typeface="Times New Roman" panose="02020603050405020304" pitchFamily="18" charset="0"/>
                <a:cs typeface="Times New Roman" panose="02020603050405020304" pitchFamily="18" charset="0"/>
              </a:rPr>
              <a:t>Owen, MJ; Sawa, A; Mortensen, PB (14 January 2016). "Schizophrenia.". Lancet</a:t>
            </a:r>
            <a:r>
              <a:rPr lang="en-GB" i="1" dirty="0" smtClean="0">
                <a:latin typeface="Times New Roman" panose="02020603050405020304" pitchFamily="18" charset="0"/>
                <a:cs typeface="Times New Roman" panose="02020603050405020304" pitchFamily="18" charset="0"/>
              </a:rPr>
              <a:t> (London, England</a:t>
            </a:r>
            <a:r>
              <a:rPr lang="en-GB" i="1" dirty="0" smtClean="0"/>
              <a:t>)</a:t>
            </a:r>
            <a:endParaRPr lang="en-GB"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Describe the general behaviors associated with the disorder</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4710" y="2057400"/>
            <a:ext cx="6711654" cy="4195481"/>
          </a:xfrm>
        </p:spPr>
        <p:txBody>
          <a:bodyPr>
            <a:normAutofit/>
          </a:bodyPr>
          <a:lstStyle/>
          <a:p>
            <a:pPr>
              <a:buNone/>
            </a:pPr>
            <a:endParaRPr lang="en-US" dirty="0"/>
          </a:p>
          <a:p>
            <a:pPr>
              <a:buNone/>
            </a:pPr>
            <a:r>
              <a:rPr lang="en-US" sz="2000" dirty="0" smtClean="0">
                <a:latin typeface="Times New Roman" panose="02020603050405020304" pitchFamily="18" charset="0"/>
                <a:cs typeface="Times New Roman" panose="02020603050405020304" pitchFamily="18" charset="0"/>
              </a:rPr>
              <a:t>Some </a:t>
            </a:r>
            <a:r>
              <a:rPr lang="en-US" sz="2000" dirty="0" smtClean="0">
                <a:latin typeface="Times New Roman" panose="02020603050405020304" pitchFamily="18" charset="0"/>
                <a:cs typeface="Times New Roman" panose="02020603050405020304" pitchFamily="18" charset="0"/>
              </a:rPr>
              <a:t>of the</a:t>
            </a:r>
            <a:r>
              <a:rPr lang="en-US" sz="2000" dirty="0" smtClean="0">
                <a:solidFill>
                  <a:schemeClr val="tx1"/>
                </a:solidFill>
                <a:latin typeface="Times New Roman" panose="02020603050405020304" pitchFamily="18" charset="0"/>
                <a:cs typeface="Times New Roman" panose="02020603050405020304" pitchFamily="18" charset="0"/>
              </a:rPr>
              <a:t> general </a:t>
            </a:r>
            <a:r>
              <a:rPr lang="en-US" sz="2000" dirty="0" smtClean="0">
                <a:solidFill>
                  <a:schemeClr val="tx1"/>
                </a:solidFill>
                <a:latin typeface="Times New Roman" panose="02020603050405020304" pitchFamily="18" charset="0"/>
                <a:cs typeface="Times New Roman" panose="02020603050405020304" pitchFamily="18" charset="0"/>
              </a:rPr>
              <a:t>behaviors/abnormalities</a:t>
            </a:r>
          </a:p>
          <a:p>
            <a:pPr>
              <a:buNone/>
            </a:pPr>
            <a:r>
              <a:rPr lang="en-US" sz="2000" dirty="0" smtClean="0">
                <a:solidFill>
                  <a:schemeClr val="tx1"/>
                </a:solidFill>
                <a:latin typeface="Times New Roman" panose="02020603050405020304" pitchFamily="18" charset="0"/>
                <a:cs typeface="Times New Roman" panose="02020603050405020304" pitchFamily="18" charset="0"/>
              </a:rPr>
              <a:t>include </a:t>
            </a:r>
            <a:r>
              <a:rPr lang="en-US" sz="2000" dirty="0" smtClean="0">
                <a:solidFill>
                  <a:schemeClr val="tx1"/>
                </a:solidFill>
                <a:latin typeface="Times New Roman" panose="02020603050405020304" pitchFamily="18" charset="0"/>
                <a:cs typeface="Times New Roman" panose="02020603050405020304" pitchFamily="18" charset="0"/>
              </a:rPr>
              <a:t>the following:</a:t>
            </a:r>
          </a:p>
          <a:p>
            <a:pPr>
              <a:buNone/>
            </a:pPr>
            <a:r>
              <a:rPr lang="en-US" sz="2000" dirty="0" smtClean="0">
                <a:solidFill>
                  <a:schemeClr val="tx1"/>
                </a:solidFill>
                <a:latin typeface="Times New Roman" panose="02020603050405020304" pitchFamily="18" charset="0"/>
                <a:cs typeface="Times New Roman" panose="02020603050405020304" pitchFamily="18" charset="0"/>
              </a:rPr>
              <a:t> </a:t>
            </a:r>
          </a:p>
          <a:p>
            <a:r>
              <a:rPr lang="en-US" sz="2000" dirty="0" smtClean="0">
                <a:solidFill>
                  <a:schemeClr val="tx1"/>
                </a:solidFill>
                <a:latin typeface="Times New Roman" panose="02020603050405020304" pitchFamily="18" charset="0"/>
                <a:cs typeface="Times New Roman" panose="02020603050405020304" pitchFamily="18" charset="0"/>
              </a:rPr>
              <a:t>Delusions </a:t>
            </a:r>
          </a:p>
          <a:p>
            <a:r>
              <a:rPr lang="en-US" sz="2000" dirty="0" smtClean="0">
                <a:solidFill>
                  <a:schemeClr val="tx1"/>
                </a:solidFill>
                <a:latin typeface="Times New Roman" panose="02020603050405020304" pitchFamily="18" charset="0"/>
                <a:cs typeface="Times New Roman" panose="02020603050405020304" pitchFamily="18" charset="0"/>
              </a:rPr>
              <a:t>Hallucinations </a:t>
            </a:r>
          </a:p>
          <a:p>
            <a:r>
              <a:rPr lang="en-US" sz="2000" dirty="0" smtClean="0">
                <a:solidFill>
                  <a:schemeClr val="tx1"/>
                </a:solidFill>
                <a:latin typeface="Times New Roman" panose="02020603050405020304" pitchFamily="18" charset="0"/>
                <a:cs typeface="Times New Roman" panose="02020603050405020304" pitchFamily="18" charset="0"/>
              </a:rPr>
              <a:t>Disorganized speech</a:t>
            </a:r>
          </a:p>
          <a:p>
            <a:r>
              <a:rPr lang="en-US" sz="2000" dirty="0" smtClean="0">
                <a:solidFill>
                  <a:schemeClr val="tx1"/>
                </a:solidFill>
                <a:latin typeface="Times New Roman" panose="02020603050405020304" pitchFamily="18" charset="0"/>
                <a:cs typeface="Times New Roman" panose="02020603050405020304" pitchFamily="18" charset="0"/>
              </a:rPr>
              <a:t>Abnormal behavior</a:t>
            </a:r>
          </a:p>
          <a:p>
            <a:r>
              <a:rPr lang="en-US" sz="2000" dirty="0" smtClean="0">
                <a:latin typeface="Times New Roman" panose="02020603050405020304" pitchFamily="18" charset="0"/>
                <a:cs typeface="Times New Roman" panose="02020603050405020304" pitchFamily="18" charset="0"/>
              </a:rPr>
              <a:t>Negative symptoms; absence of normal behaviors found in healthy individuals</a:t>
            </a:r>
            <a:endParaRPr lang="en-GB"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974" y="577575"/>
            <a:ext cx="7055380" cy="1400530"/>
          </a:xfrm>
        </p:spPr>
        <p:txBody>
          <a:bodyPr/>
          <a:lstStyle/>
          <a:p>
            <a:r>
              <a:rPr lang="en-GB" sz="3600" dirty="0" smtClean="0">
                <a:latin typeface="Times New Roman" panose="02020603050405020304" pitchFamily="18" charset="0"/>
                <a:cs typeface="Times New Roman" panose="02020603050405020304" pitchFamily="18" charset="0"/>
              </a:rPr>
              <a:t>Cont.</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3974" y="1995690"/>
            <a:ext cx="6711654" cy="4195481"/>
          </a:xfrm>
        </p:spPr>
        <p:txBody>
          <a:bodyPr>
            <a:normAutofit lnSpcReduction="10000"/>
          </a:bodyPr>
          <a:lstStyle/>
          <a:p>
            <a:r>
              <a:rPr lang="en-US" dirty="0">
                <a:latin typeface="Times New Roman" pitchFamily="18" charset="0"/>
                <a:cs typeface="Times New Roman" pitchFamily="18" charset="0"/>
              </a:rPr>
              <a:t>Delusions are </a:t>
            </a:r>
            <a:r>
              <a:rPr lang="en-US" dirty="0" smtClean="0">
                <a:latin typeface="Times New Roman" pitchFamily="18" charset="0"/>
                <a:cs typeface="Times New Roman" pitchFamily="18" charset="0"/>
              </a:rPr>
              <a:t>usually beliefs </a:t>
            </a:r>
            <a:r>
              <a:rPr lang="en-US" dirty="0">
                <a:latin typeface="Times New Roman" pitchFamily="18" charset="0"/>
                <a:cs typeface="Times New Roman" pitchFamily="18" charset="0"/>
              </a:rPr>
              <a:t>that are </a:t>
            </a:r>
            <a:r>
              <a:rPr lang="en-US" dirty="0" smtClean="0">
                <a:latin typeface="Times New Roman" pitchFamily="18" charset="0"/>
                <a:cs typeface="Times New Roman" pitchFamily="18" charset="0"/>
              </a:rPr>
              <a:t>maintained and do not change even with a conflicting evidence. </a:t>
            </a:r>
          </a:p>
          <a:p>
            <a:r>
              <a:rPr lang="en-US" dirty="0" smtClean="0">
                <a:latin typeface="Times New Roman" pitchFamily="18" charset="0"/>
                <a:cs typeface="Times New Roman" pitchFamily="18" charset="0"/>
              </a:rPr>
              <a:t>Hallucinations are the sounds or other sensations  which are experienced as real when they exist only in the person’s mind.</a:t>
            </a:r>
          </a:p>
          <a:p>
            <a:r>
              <a:rPr lang="en-US" dirty="0" smtClean="0">
                <a:latin typeface="Times New Roman" pitchFamily="18" charset="0"/>
                <a:cs typeface="Times New Roman" pitchFamily="18" charset="0"/>
              </a:rPr>
              <a:t>Disorganized speech individuals have </a:t>
            </a:r>
            <a:r>
              <a:rPr lang="en-US" dirty="0" smtClean="0">
                <a:latin typeface="Times New Roman" pitchFamily="18" charset="0"/>
                <a:cs typeface="Times New Roman" pitchFamily="18" charset="0"/>
              </a:rPr>
              <a:t>trouble with  concentrating  and may respond to questions with very unrelated answers. They may start sentences with one topic and end with a different one. They may speak incoherently and/or say illogical things.</a:t>
            </a:r>
          </a:p>
          <a:p>
            <a:r>
              <a:rPr lang="en-GB" dirty="0" smtClean="0">
                <a:latin typeface="Times New Roman" pitchFamily="18" charset="0"/>
                <a:cs typeface="Times New Roman" pitchFamily="18" charset="0"/>
              </a:rPr>
              <a:t>Disorganized behaviour- </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disrupts </a:t>
            </a:r>
            <a:r>
              <a:rPr lang="en-GB" dirty="0" smtClean="0">
                <a:latin typeface="Times New Roman" pitchFamily="18" charset="0"/>
                <a:cs typeface="Times New Roman" pitchFamily="18" charset="0"/>
              </a:rPr>
              <a:t>a person’s goal directed activity and cause impairments in their ability to work or  take care of anything, including themselves. </a:t>
            </a:r>
            <a:endParaRPr lang="en-GB"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latin typeface="Times New Roman" panose="02020603050405020304" pitchFamily="18" charset="0"/>
                <a:cs typeface="Times New Roman" panose="02020603050405020304" pitchFamily="18" charset="0"/>
              </a:rPr>
              <a:t>Negative </a:t>
            </a:r>
            <a:r>
              <a:rPr lang="en-GB" sz="3600" dirty="0" smtClean="0">
                <a:latin typeface="Times New Roman" panose="02020603050405020304" pitchFamily="18" charset="0"/>
                <a:cs typeface="Times New Roman" panose="02020603050405020304" pitchFamily="18" charset="0"/>
              </a:rPr>
              <a:t>Symptoms</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72987" y="2057400"/>
            <a:ext cx="6711654" cy="4195481"/>
          </a:xfrm>
        </p:spPr>
        <p:txBody>
          <a:bodyPr>
            <a:noAutofit/>
          </a:bodyPr>
          <a:lstStyle/>
          <a:p>
            <a:r>
              <a:rPr lang="en-GB" dirty="0">
                <a:latin typeface="Times New Roman" panose="02020603050405020304" pitchFamily="18" charset="0"/>
                <a:cs typeface="Times New Roman" panose="02020603050405020304" pitchFamily="18" charset="0"/>
              </a:rPr>
              <a:t>Avolition is </a:t>
            </a:r>
            <a:r>
              <a:rPr lang="en-GB" dirty="0" smtClean="0">
                <a:latin typeface="Times New Roman" panose="02020603050405020304" pitchFamily="18" charset="0"/>
                <a:cs typeface="Times New Roman" panose="02020603050405020304" pitchFamily="18" charset="0"/>
              </a:rPr>
              <a:t>the decrease </a:t>
            </a:r>
            <a:r>
              <a:rPr lang="en-US" dirty="0" smtClean="0">
                <a:latin typeface="Times New Roman" panose="02020603050405020304" pitchFamily="18" charset="0"/>
                <a:cs typeface="Times New Roman" panose="02020603050405020304" pitchFamily="18" charset="0"/>
              </a:rPr>
              <a:t>in self-initiated purposeful activities</a:t>
            </a:r>
            <a:r>
              <a:rPr lang="en-US" dirty="0">
                <a:latin typeface="Times New Roman" panose="02020603050405020304" pitchFamily="18" charset="0"/>
                <a:cs typeface="Times New Roman" panose="02020603050405020304" pitchFamily="18" charset="0"/>
              </a:rPr>
              <a:t>. The individual </a:t>
            </a:r>
            <a:r>
              <a:rPr lang="en-US" dirty="0" smtClean="0">
                <a:latin typeface="Times New Roman" panose="02020603050405020304" pitchFamily="18" charset="0"/>
                <a:cs typeface="Times New Roman" panose="02020603050405020304" pitchFamily="18" charset="0"/>
              </a:rPr>
              <a:t>will show little or no interest </a:t>
            </a:r>
            <a:r>
              <a:rPr lang="en-US" dirty="0">
                <a:latin typeface="Times New Roman" panose="02020603050405020304" pitchFamily="18" charset="0"/>
                <a:cs typeface="Times New Roman" panose="02020603050405020304" pitchFamily="18" charset="0"/>
              </a:rPr>
              <a:t>in participating in work </a:t>
            </a:r>
            <a:r>
              <a:rPr lang="en-US" dirty="0" smtClean="0">
                <a:latin typeface="Times New Roman" panose="02020603050405020304" pitchFamily="18" charset="0"/>
                <a:cs typeface="Times New Roman" panose="02020603050405020304" pitchFamily="18" charset="0"/>
              </a:rPr>
              <a:t>or certain </a:t>
            </a:r>
            <a:r>
              <a:rPr lang="en-US" dirty="0">
                <a:latin typeface="Times New Roman" panose="02020603050405020304" pitchFamily="18" charset="0"/>
                <a:cs typeface="Times New Roman" panose="02020603050405020304" pitchFamily="18" charset="0"/>
              </a:rPr>
              <a:t>social activities</a:t>
            </a:r>
            <a:r>
              <a:rPr lang="en-US" dirty="0" smtClean="0">
                <a:latin typeface="Times New Roman" panose="02020603050405020304" pitchFamily="18" charset="0"/>
                <a:cs typeface="Times New Roman" panose="02020603050405020304" pitchFamily="18" charset="0"/>
              </a:rPr>
              <a:t>.</a:t>
            </a:r>
          </a:p>
          <a:p>
            <a:pPr>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Alogia can be seen by a diminished speech output by an individual. </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Anhedonia </a:t>
            </a:r>
            <a:r>
              <a:rPr lang="en-US" dirty="0">
                <a:latin typeface="Times New Roman" panose="02020603050405020304" pitchFamily="18" charset="0"/>
                <a:cs typeface="Times New Roman" panose="02020603050405020304" pitchFamily="18" charset="0"/>
              </a:rPr>
              <a:t>is the </a:t>
            </a:r>
            <a:r>
              <a:rPr lang="en-US" dirty="0" smtClean="0">
                <a:latin typeface="Times New Roman" panose="02020603050405020304" pitchFamily="18" charset="0"/>
                <a:cs typeface="Times New Roman" panose="02020603050405020304" pitchFamily="18" charset="0"/>
              </a:rPr>
              <a:t>reduced ability </a:t>
            </a:r>
            <a:r>
              <a:rPr lang="en-US" dirty="0">
                <a:latin typeface="Times New Roman" panose="02020603050405020304" pitchFamily="18" charset="0"/>
                <a:cs typeface="Times New Roman" panose="02020603050405020304" pitchFamily="18" charset="0"/>
              </a:rPr>
              <a:t>to </a:t>
            </a:r>
            <a:r>
              <a:rPr lang="en-US" dirty="0" smtClean="0">
                <a:latin typeface="Times New Roman" panose="02020603050405020304" pitchFamily="18" charset="0"/>
                <a:cs typeface="Times New Roman" panose="02020603050405020304" pitchFamily="18" charset="0"/>
              </a:rPr>
              <a:t>experience certain pleasures especially from a positive stimuli. </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Asociality refers </a:t>
            </a:r>
            <a:r>
              <a:rPr lang="en-US" dirty="0">
                <a:latin typeface="Times New Roman" panose="02020603050405020304" pitchFamily="18" charset="0"/>
                <a:cs typeface="Times New Roman" panose="02020603050405020304" pitchFamily="18" charset="0"/>
              </a:rPr>
              <a:t>to the </a:t>
            </a:r>
            <a:r>
              <a:rPr lang="en-US" dirty="0" smtClean="0">
                <a:latin typeface="Times New Roman" panose="02020603050405020304" pitchFamily="18" charset="0"/>
                <a:cs typeface="Times New Roman" panose="02020603050405020304" pitchFamily="18" charset="0"/>
              </a:rPr>
              <a:t>lack </a:t>
            </a:r>
            <a:r>
              <a:rPr lang="en-US" dirty="0">
                <a:latin typeface="Times New Roman" panose="02020603050405020304" pitchFamily="18" charset="0"/>
                <a:cs typeface="Times New Roman" panose="02020603050405020304" pitchFamily="18" charset="0"/>
              </a:rPr>
              <a:t>of interest in </a:t>
            </a:r>
            <a:r>
              <a:rPr lang="en-US" dirty="0" smtClean="0">
                <a:latin typeface="Times New Roman" panose="02020603050405020304" pitchFamily="18" charset="0"/>
                <a:cs typeface="Times New Roman" panose="02020603050405020304" pitchFamily="18" charset="0"/>
              </a:rPr>
              <a:t>many social interactions, this is associated with Avolition.</a:t>
            </a: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Explain how biological influences play a role</a:t>
            </a:r>
            <a:r>
              <a:rPr lang="en-US" sz="3600" dirty="0" smtClean="0"/>
              <a:t>.</a:t>
            </a:r>
            <a:endParaRPr lang="en-GB" sz="3600" dirty="0"/>
          </a:p>
        </p:txBody>
      </p:sp>
      <p:sp>
        <p:nvSpPr>
          <p:cNvPr id="3" name="Content Placeholder 2"/>
          <p:cNvSpPr>
            <a:spLocks noGrp="1"/>
          </p:cNvSpPr>
          <p:nvPr>
            <p:ph idx="1"/>
          </p:nvPr>
        </p:nvSpPr>
        <p:spPr>
          <a:xfrm>
            <a:off x="484710" y="2057400"/>
            <a:ext cx="6711654" cy="4195481"/>
          </a:xfrm>
        </p:spPr>
        <p:txBody>
          <a:bodyPr>
            <a:noAutofit/>
          </a:bodyPr>
          <a:lstStyle/>
          <a:p>
            <a:r>
              <a:rPr lang="en-GB" dirty="0" smtClean="0">
                <a:latin typeface="Times New Roman" panose="02020603050405020304" pitchFamily="18" charset="0"/>
                <a:cs typeface="Times New Roman" panose="02020603050405020304" pitchFamily="18" charset="0"/>
              </a:rPr>
              <a:t>Some of the biological influences include;</a:t>
            </a:r>
          </a:p>
          <a:p>
            <a:pPr>
              <a:buNone/>
            </a:pP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Hormones - an </a:t>
            </a:r>
            <a:r>
              <a:rPr lang="en-GB" dirty="0" smtClean="0">
                <a:latin typeface="Times New Roman" panose="02020603050405020304" pitchFamily="18" charset="0"/>
                <a:cs typeface="Times New Roman" panose="02020603050405020304" pitchFamily="18" charset="0"/>
              </a:rPr>
              <a:t>increase of dopamine </a:t>
            </a:r>
            <a:r>
              <a:rPr lang="en-GB" dirty="0">
                <a:latin typeface="Times New Roman" panose="02020603050405020304" pitchFamily="18" charset="0"/>
                <a:cs typeface="Times New Roman" panose="02020603050405020304" pitchFamily="18" charset="0"/>
              </a:rPr>
              <a:t>release may be associated with </a:t>
            </a:r>
            <a:r>
              <a:rPr lang="en-GB" dirty="0" smtClean="0">
                <a:latin typeface="Times New Roman" panose="02020603050405020304" pitchFamily="18" charset="0"/>
                <a:cs typeface="Times New Roman" panose="02020603050405020304" pitchFamily="18" charset="0"/>
              </a:rPr>
              <a:t>the manifestations </a:t>
            </a:r>
            <a:r>
              <a:rPr lang="en-GB" dirty="0">
                <a:latin typeface="Times New Roman" panose="02020603050405020304" pitchFamily="18" charset="0"/>
                <a:cs typeface="Times New Roman" panose="02020603050405020304" pitchFamily="18" charset="0"/>
              </a:rPr>
              <a:t>of </a:t>
            </a:r>
            <a:r>
              <a:rPr lang="en-GB" dirty="0" smtClean="0">
                <a:latin typeface="Times New Roman" panose="02020603050405020304" pitchFamily="18" charset="0"/>
                <a:cs typeface="Times New Roman" panose="02020603050405020304" pitchFamily="18" charset="0"/>
              </a:rPr>
              <a:t>certain </a:t>
            </a:r>
            <a:r>
              <a:rPr lang="en-GB" dirty="0" smtClean="0">
                <a:latin typeface="Times New Roman" panose="02020603050405020304" pitchFamily="18" charset="0"/>
                <a:cs typeface="Times New Roman" panose="02020603050405020304" pitchFamily="18" charset="0"/>
              </a:rPr>
              <a:t>behaviours </a:t>
            </a:r>
            <a:r>
              <a:rPr lang="en-GB" dirty="0" smtClean="0">
                <a:latin typeface="Times New Roman" panose="02020603050405020304" pitchFamily="18" charset="0"/>
                <a:cs typeface="Times New Roman" panose="02020603050405020304" pitchFamily="18" charset="0"/>
              </a:rPr>
              <a:t>which are associated with schizophrenia.</a:t>
            </a:r>
          </a:p>
          <a:p>
            <a:pPr marL="0" indent="0">
              <a:buNone/>
            </a:pP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Neural </a:t>
            </a:r>
            <a:r>
              <a:rPr lang="en-GB" dirty="0" smtClean="0">
                <a:latin typeface="Times New Roman" panose="02020603050405020304" pitchFamily="18" charset="0"/>
                <a:cs typeface="Times New Roman" panose="02020603050405020304" pitchFamily="18" charset="0"/>
              </a:rPr>
              <a:t>systems - are </a:t>
            </a:r>
            <a:r>
              <a:rPr lang="en-GB" dirty="0" smtClean="0">
                <a:latin typeface="Times New Roman" panose="02020603050405020304" pitchFamily="18" charset="0"/>
                <a:cs typeface="Times New Roman" panose="02020603050405020304" pitchFamily="18" charset="0"/>
              </a:rPr>
              <a:t>the </a:t>
            </a:r>
            <a:r>
              <a:rPr lang="en-GB" dirty="0" smtClean="0">
                <a:latin typeface="Times New Roman" panose="02020603050405020304" pitchFamily="18" charset="0"/>
                <a:cs typeface="Times New Roman" panose="02020603050405020304" pitchFamily="18" charset="0"/>
              </a:rPr>
              <a:t>long - tract </a:t>
            </a:r>
            <a:r>
              <a:rPr lang="en-GB" dirty="0" smtClean="0">
                <a:latin typeface="Times New Roman" panose="02020603050405020304" pitchFamily="18" charset="0"/>
                <a:cs typeface="Times New Roman" panose="02020603050405020304" pitchFamily="18" charset="0"/>
              </a:rPr>
              <a:t>pathways that are found </a:t>
            </a:r>
            <a:r>
              <a:rPr lang="en-GB" dirty="0" smtClean="0">
                <a:latin typeface="Times New Roman" panose="02020603050405020304" pitchFamily="18" charset="0"/>
                <a:cs typeface="Times New Roman" panose="02020603050405020304" pitchFamily="18" charset="0"/>
              </a:rPr>
              <a:t>between the </a:t>
            </a:r>
            <a:r>
              <a:rPr lang="en-GB" dirty="0">
                <a:latin typeface="Times New Roman" panose="02020603050405020304" pitchFamily="18" charset="0"/>
                <a:cs typeface="Times New Roman" panose="02020603050405020304" pitchFamily="18" charset="0"/>
              </a:rPr>
              <a:t>frontal cortex and </a:t>
            </a:r>
            <a:r>
              <a:rPr lang="en-GB" dirty="0" smtClean="0">
                <a:latin typeface="Times New Roman" panose="02020603050405020304" pitchFamily="18" charset="0"/>
                <a:cs typeface="Times New Roman" panose="02020603050405020304" pitchFamily="18" charset="0"/>
              </a:rPr>
              <a:t>sub cortical areas. Here, the </a:t>
            </a:r>
            <a:r>
              <a:rPr lang="en-GB" dirty="0">
                <a:latin typeface="Times New Roman" panose="02020603050405020304" pitchFamily="18" charset="0"/>
                <a:cs typeface="Times New Roman" panose="02020603050405020304" pitchFamily="18" charset="0"/>
              </a:rPr>
              <a:t>basal ganglia and thalamus </a:t>
            </a:r>
            <a:r>
              <a:rPr lang="en-GB" dirty="0" smtClean="0">
                <a:latin typeface="Times New Roman" panose="02020603050405020304" pitchFamily="18" charset="0"/>
                <a:cs typeface="Times New Roman" panose="02020603050405020304" pitchFamily="18" charset="0"/>
              </a:rPr>
              <a:t>influences </a:t>
            </a:r>
            <a:r>
              <a:rPr lang="en-GB" dirty="0">
                <a:latin typeface="Times New Roman" panose="02020603050405020304" pitchFamily="18" charset="0"/>
                <a:cs typeface="Times New Roman" panose="02020603050405020304" pitchFamily="18" charset="0"/>
              </a:rPr>
              <a:t>the function of the frontal </a:t>
            </a:r>
            <a:r>
              <a:rPr lang="en-GB" dirty="0" smtClean="0">
                <a:latin typeface="Times New Roman" panose="02020603050405020304" pitchFamily="18" charset="0"/>
                <a:cs typeface="Times New Roman" panose="02020603050405020304" pitchFamily="18" charset="0"/>
              </a:rPr>
              <a:t>cortex. </a:t>
            </a:r>
          </a:p>
          <a:p>
            <a:pPr>
              <a:buNone/>
            </a:pPr>
            <a:r>
              <a:rPr lang="en-GB" dirty="0" smtClean="0">
                <a:latin typeface="Times New Roman" panose="02020603050405020304" pitchFamily="18" charset="0"/>
                <a:cs typeface="Times New Roman" panose="02020603050405020304" pitchFamily="18" charset="0"/>
              </a:rPr>
              <a:t>	These two are usually responsible for characteristics of schizophrenia.</a:t>
            </a: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Are there biological reasons an individual may exhibit behaviors related to the </a:t>
            </a:r>
            <a:r>
              <a:rPr lang="en-US" sz="3600" dirty="0" smtClean="0">
                <a:latin typeface="Times New Roman" panose="02020603050405020304" pitchFamily="18" charset="0"/>
                <a:cs typeface="Times New Roman" panose="02020603050405020304" pitchFamily="18" charset="0"/>
              </a:rPr>
              <a:t>disorder?</a:t>
            </a:r>
            <a:r>
              <a:rPr lang="en-US" sz="3600" dirty="0">
                <a:latin typeface="Times New Roman" panose="02020603050405020304" pitchFamily="18" charset="0"/>
                <a:cs typeface="Times New Roman" panose="02020603050405020304" pitchFamily="18" charset="0"/>
              </a:rPr>
              <a:t> </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4710" y="2743200"/>
            <a:ext cx="6711654" cy="4195481"/>
          </a:xfrm>
        </p:spPr>
        <p:txBody>
          <a:bodyPr>
            <a:normAutofit/>
          </a:bodyPr>
          <a:lstStyle/>
          <a:p>
            <a:r>
              <a:rPr lang="en-GB" dirty="0" smtClean="0">
                <a:latin typeface="Times New Roman" panose="02020603050405020304" pitchFamily="18" charset="0"/>
                <a:cs typeface="Times New Roman" panose="02020603050405020304" pitchFamily="18" charset="0"/>
              </a:rPr>
              <a:t>Genetics - </a:t>
            </a:r>
            <a:r>
              <a:rPr lang="en-GB" dirty="0" smtClean="0">
                <a:latin typeface="Times New Roman" panose="02020603050405020304" pitchFamily="18" charset="0"/>
                <a:cs typeface="Times New Roman" panose="02020603050405020304" pitchFamily="18" charset="0"/>
              </a:rPr>
              <a:t>the more closely one is related to an individual with schizophrenia the more likely  the risk of contracting the disorder.</a:t>
            </a:r>
          </a:p>
          <a:p>
            <a:pPr>
              <a:buNone/>
            </a:pPr>
            <a:endParaRPr lang="en-GB"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Pre natal </a:t>
            </a:r>
            <a:r>
              <a:rPr lang="en-US" dirty="0" smtClean="0">
                <a:latin typeface="Times New Roman" panose="02020603050405020304" pitchFamily="18" charset="0"/>
                <a:cs typeface="Times New Roman" panose="02020603050405020304" pitchFamily="18" charset="0"/>
              </a:rPr>
              <a:t>factors - </a:t>
            </a:r>
            <a:r>
              <a:rPr lang="en-US" dirty="0" smtClean="0">
                <a:latin typeface="Times New Roman" panose="02020603050405020304" pitchFamily="18" charset="0"/>
                <a:cs typeface="Times New Roman" panose="02020603050405020304" pitchFamily="18" charset="0"/>
              </a:rPr>
              <a:t>catastrophic events especially during the second semester of pregnancy are risk factors for development of schizophrenia</a:t>
            </a:r>
            <a:endParaRPr lang="en-GB" dirty="0" smtClean="0">
              <a:latin typeface="Times New Roman" panose="02020603050405020304" pitchFamily="18" charset="0"/>
              <a:cs typeface="Times New Roman" panose="02020603050405020304" pitchFamily="18" charset="0"/>
            </a:endParaRPr>
          </a:p>
          <a:p>
            <a:endParaRPr lang="en-GB"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Describe how altered states of consciousness related to sleep, psychoactive drugs, or meditation and hypnosis affect individuals with the disorder</a:t>
            </a:r>
            <a:r>
              <a:rPr lang="en-US" sz="3600"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4710" y="3733800"/>
            <a:ext cx="7055380" cy="3094892"/>
          </a:xfrm>
        </p:spPr>
        <p:txBody>
          <a:bodyPr>
            <a:normAutofit/>
          </a:bodyPr>
          <a:lstStyle/>
          <a:p>
            <a:r>
              <a:rPr lang="en-GB" dirty="0" smtClean="0">
                <a:latin typeface="Times New Roman" panose="02020603050405020304" pitchFamily="18" charset="0"/>
                <a:cs typeface="Times New Roman" panose="02020603050405020304" pitchFamily="18" charset="0"/>
              </a:rPr>
              <a:t>Substance use </a:t>
            </a:r>
            <a:r>
              <a:rPr lang="en-GB" dirty="0" smtClean="0">
                <a:latin typeface="Times New Roman" panose="02020603050405020304" pitchFamily="18" charset="0"/>
                <a:cs typeface="Times New Roman" panose="02020603050405020304" pitchFamily="18" charset="0"/>
              </a:rPr>
              <a:t>of certain drugs can contribute to the disorder. </a:t>
            </a:r>
            <a:r>
              <a:rPr lang="en-US" dirty="0" smtClean="0">
                <a:latin typeface="Times New Roman" panose="02020603050405020304" pitchFamily="18" charset="0"/>
                <a:cs typeface="Times New Roman" panose="02020603050405020304" pitchFamily="18" charset="0"/>
              </a:rPr>
              <a:t>Drugs such as cannabis can be a contributing factor, causing the disease in those who are already at a risk.</a:t>
            </a:r>
          </a:p>
          <a:p>
            <a:r>
              <a:rPr lang="en-GB" dirty="0" smtClean="0">
                <a:latin typeface="Times New Roman" panose="02020603050405020304" pitchFamily="18" charset="0"/>
                <a:cs typeface="Times New Roman" panose="02020603050405020304" pitchFamily="18" charset="0"/>
              </a:rPr>
              <a:t>Sleep - </a:t>
            </a:r>
            <a:r>
              <a:rPr lang="en-GB" dirty="0" smtClean="0">
                <a:latin typeface="Times New Roman" panose="02020603050405020304" pitchFamily="18" charset="0"/>
                <a:cs typeface="Times New Roman" panose="02020603050405020304" pitchFamily="18" charset="0"/>
              </a:rPr>
              <a:t>the person’s sleeping hours will </a:t>
            </a:r>
            <a:r>
              <a:rPr lang="en-GB" dirty="0">
                <a:latin typeface="Times New Roman" panose="02020603050405020304" pitchFamily="18" charset="0"/>
                <a:cs typeface="Times New Roman" panose="02020603050405020304" pitchFamily="18" charset="0"/>
              </a:rPr>
              <a:t>tend to be less regular. </a:t>
            </a:r>
            <a:r>
              <a:rPr lang="en-GB" dirty="0" smtClean="0">
                <a:latin typeface="Times New Roman" panose="02020603050405020304" pitchFamily="18" charset="0"/>
                <a:cs typeface="Times New Roman" panose="02020603050405020304" pitchFamily="18" charset="0"/>
              </a:rPr>
              <a:t>It may </a:t>
            </a:r>
            <a:r>
              <a:rPr lang="en-GB" dirty="0">
                <a:latin typeface="Times New Roman" panose="02020603050405020304" pitchFamily="18" charset="0"/>
                <a:cs typeface="Times New Roman" panose="02020603050405020304" pitchFamily="18" charset="0"/>
              </a:rPr>
              <a:t>occur at any time of the day or night rather </a:t>
            </a:r>
            <a:r>
              <a:rPr lang="en-GB" dirty="0" smtClean="0">
                <a:latin typeface="Times New Roman" panose="02020603050405020304" pitchFamily="18" charset="0"/>
                <a:cs typeface="Times New Roman" panose="02020603050405020304" pitchFamily="18" charset="0"/>
              </a:rPr>
              <a:t>than the usual 7-8 </a:t>
            </a:r>
            <a:r>
              <a:rPr lang="en-GB" dirty="0">
                <a:latin typeface="Times New Roman" panose="02020603050405020304" pitchFamily="18" charset="0"/>
                <a:cs typeface="Times New Roman" panose="02020603050405020304" pitchFamily="18" charset="0"/>
              </a:rPr>
              <a:t>hours </a:t>
            </a:r>
            <a:r>
              <a:rPr lang="en-GB" dirty="0" smtClean="0">
                <a:latin typeface="Times New Roman" panose="02020603050405020304" pitchFamily="18" charset="0"/>
                <a:cs typeface="Times New Roman" panose="02020603050405020304" pitchFamily="18" charset="0"/>
              </a:rPr>
              <a:t>at night </a:t>
            </a:r>
            <a:r>
              <a:rPr lang="en-GB" dirty="0">
                <a:latin typeface="Times New Roman" panose="02020603050405020304" pitchFamily="18" charset="0"/>
                <a:cs typeface="Times New Roman" panose="02020603050405020304" pitchFamily="18" charset="0"/>
              </a:rPr>
              <a:t>like most people</a:t>
            </a:r>
            <a:r>
              <a:rPr lang="en-GB" dirty="0" smtClean="0">
                <a:latin typeface="Times New Roman" panose="02020603050405020304" pitchFamily="18" charset="0"/>
                <a:cs typeface="Times New Roman" panose="02020603050405020304" pitchFamily="18" charset="0"/>
              </a:rPr>
              <a:t>.</a:t>
            </a:r>
          </a:p>
          <a:p>
            <a:r>
              <a:rPr lang="en-GB" dirty="0" smtClean="0">
                <a:latin typeface="Times New Roman" panose="02020603050405020304" pitchFamily="18" charset="0"/>
                <a:cs typeface="Times New Roman" panose="02020603050405020304" pitchFamily="18" charset="0"/>
              </a:rPr>
              <a:t>Meditation affects the individuals positively. It can be used to reduce their anxiety and lower the occurrence of the disorder related behaviours</a:t>
            </a:r>
            <a:r>
              <a:rPr lang="en-GB" dirty="0" smtClean="0"/>
              <a:t>.</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Describe how the disorder could affect memory</a:t>
            </a:r>
            <a:r>
              <a:rPr lang="en-US" dirty="0" smtClean="0"/>
              <a:t>.</a:t>
            </a:r>
            <a:endParaRPr lang="en-GB" dirty="0"/>
          </a:p>
        </p:txBody>
      </p:sp>
      <p:sp>
        <p:nvSpPr>
          <p:cNvPr id="3" name="Content Placeholder 2"/>
          <p:cNvSpPr>
            <a:spLocks noGrp="1"/>
          </p:cNvSpPr>
          <p:nvPr>
            <p:ph idx="1"/>
          </p:nvPr>
        </p:nvSpPr>
        <p:spPr>
          <a:xfrm>
            <a:off x="490572" y="2057400"/>
            <a:ext cx="6711654" cy="4195481"/>
          </a:xfrm>
        </p:spPr>
        <p:txBody>
          <a:bodyPr>
            <a:normAutofit/>
          </a:bodyPr>
          <a:lstStyle/>
          <a:p>
            <a:r>
              <a:rPr lang="en-GB" dirty="0" smtClean="0">
                <a:latin typeface="Times New Roman" panose="02020603050405020304" pitchFamily="18" charset="0"/>
                <a:cs typeface="Times New Roman" panose="02020603050405020304" pitchFamily="18" charset="0"/>
              </a:rPr>
              <a:t>Every </a:t>
            </a:r>
            <a:r>
              <a:rPr lang="en-GB" dirty="0" smtClean="0">
                <a:latin typeface="Times New Roman" panose="02020603050405020304" pitchFamily="18" charset="0"/>
                <a:cs typeface="Times New Roman" panose="02020603050405020304" pitchFamily="18" charset="0"/>
              </a:rPr>
              <a:t>important act of our daily activities requires </a:t>
            </a:r>
            <a:r>
              <a:rPr lang="en-GB" dirty="0">
                <a:latin typeface="Times New Roman" panose="02020603050405020304" pitchFamily="18" charset="0"/>
                <a:cs typeface="Times New Roman" panose="02020603050405020304" pitchFamily="18" charset="0"/>
              </a:rPr>
              <a:t>the ability to remember </a:t>
            </a:r>
            <a:r>
              <a:rPr lang="en-GB" dirty="0" smtClean="0">
                <a:latin typeface="Times New Roman" panose="02020603050405020304" pitchFamily="18" charset="0"/>
                <a:cs typeface="Times New Roman" panose="02020603050405020304" pitchFamily="18" charset="0"/>
              </a:rPr>
              <a:t>related past </a:t>
            </a:r>
            <a:r>
              <a:rPr lang="en-GB" dirty="0">
                <a:latin typeface="Times New Roman" panose="02020603050405020304" pitchFamily="18" charset="0"/>
                <a:cs typeface="Times New Roman" panose="02020603050405020304" pitchFamily="18" charset="0"/>
              </a:rPr>
              <a:t>events, </a:t>
            </a:r>
            <a:r>
              <a:rPr lang="en-GB" dirty="0" smtClean="0">
                <a:latin typeface="Times New Roman" panose="02020603050405020304" pitchFamily="18" charset="0"/>
                <a:cs typeface="Times New Roman" panose="02020603050405020304" pitchFamily="18" charset="0"/>
              </a:rPr>
              <a:t>or the </a:t>
            </a:r>
            <a:r>
              <a:rPr lang="en-GB" dirty="0">
                <a:latin typeface="Times New Roman" panose="02020603050405020304" pitchFamily="18" charset="0"/>
                <a:cs typeface="Times New Roman" panose="02020603050405020304" pitchFamily="18" charset="0"/>
              </a:rPr>
              <a:t>episodic </a:t>
            </a:r>
            <a:r>
              <a:rPr lang="en-GB" dirty="0" smtClean="0">
                <a:latin typeface="Times New Roman" panose="02020603050405020304" pitchFamily="18" charset="0"/>
                <a:cs typeface="Times New Roman" panose="02020603050405020304" pitchFamily="18" charset="0"/>
              </a:rPr>
              <a:t>memory. </a:t>
            </a:r>
          </a:p>
          <a:p>
            <a:pPr marL="0" indent="0">
              <a:buNone/>
            </a:pP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Persons with schizophrenia usually have pronounced </a:t>
            </a:r>
            <a:r>
              <a:rPr lang="en-GB" dirty="0" smtClean="0">
                <a:latin typeface="Times New Roman" panose="02020603050405020304" pitchFamily="18" charset="0"/>
                <a:cs typeface="Times New Roman" panose="02020603050405020304" pitchFamily="18" charset="0"/>
              </a:rPr>
              <a:t>memory </a:t>
            </a:r>
            <a:r>
              <a:rPr lang="en-GB" dirty="0">
                <a:latin typeface="Times New Roman" panose="02020603050405020304" pitchFamily="18" charset="0"/>
                <a:cs typeface="Times New Roman" panose="02020603050405020304" pitchFamily="18" charset="0"/>
              </a:rPr>
              <a:t>impairments </a:t>
            </a:r>
            <a:r>
              <a:rPr lang="en-GB" dirty="0" smtClean="0">
                <a:latin typeface="Times New Roman" panose="02020603050405020304" pitchFamily="18" charset="0"/>
                <a:cs typeface="Times New Roman" panose="02020603050405020304" pitchFamily="18" charset="0"/>
              </a:rPr>
              <a:t>which usually compromises </a:t>
            </a:r>
            <a:r>
              <a:rPr lang="en-GB" dirty="0">
                <a:latin typeface="Times New Roman" panose="02020603050405020304" pitchFamily="18" charset="0"/>
                <a:cs typeface="Times New Roman" panose="02020603050405020304" pitchFamily="18" charset="0"/>
              </a:rPr>
              <a:t>their daily living </a:t>
            </a:r>
            <a:r>
              <a:rPr lang="en-GB" dirty="0" smtClean="0">
                <a:latin typeface="Times New Roman" panose="02020603050405020304" pitchFamily="18" charset="0"/>
                <a:cs typeface="Times New Roman" panose="02020603050405020304" pitchFamily="18" charset="0"/>
              </a:rPr>
              <a:t>skills and activities </a:t>
            </a:r>
            <a:endParaRPr lang="en-GB"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panose="02020603050405020304" pitchFamily="18" charset="0"/>
                <a:cs typeface="Times New Roman" panose="02020603050405020304" pitchFamily="18" charset="0"/>
              </a:rPr>
              <a:t>Provide a brief description of any biological influences on the memory of individuals with this disorder</a:t>
            </a:r>
            <a:r>
              <a:rPr lang="en-US" sz="3600" dirty="0" smtClean="0"/>
              <a:t>.</a:t>
            </a:r>
            <a:endParaRPr lang="en-GB" sz="3600" dirty="0"/>
          </a:p>
        </p:txBody>
      </p:sp>
      <p:sp>
        <p:nvSpPr>
          <p:cNvPr id="3" name="Content Placeholder 2"/>
          <p:cNvSpPr>
            <a:spLocks noGrp="1"/>
          </p:cNvSpPr>
          <p:nvPr>
            <p:ph idx="1"/>
          </p:nvPr>
        </p:nvSpPr>
        <p:spPr>
          <a:xfrm>
            <a:off x="484710" y="2743200"/>
            <a:ext cx="7054644" cy="3505206"/>
          </a:xfrm>
        </p:spPr>
        <p:txBody>
          <a:bodyPr>
            <a:normAutofit/>
          </a:bodyPr>
          <a:lstStyle/>
          <a:p>
            <a:r>
              <a:rPr lang="en-GB" dirty="0" smtClean="0">
                <a:latin typeface="Times New Roman" panose="02020603050405020304" pitchFamily="18" charset="0"/>
                <a:cs typeface="Times New Roman" panose="02020603050405020304" pitchFamily="18" charset="0"/>
              </a:rPr>
              <a:t>Their long-term memory which is involved with the </a:t>
            </a:r>
            <a:r>
              <a:rPr lang="en-GB" dirty="0">
                <a:latin typeface="Times New Roman" panose="02020603050405020304" pitchFamily="18" charset="0"/>
                <a:cs typeface="Times New Roman" panose="02020603050405020304" pitchFamily="18" charset="0"/>
              </a:rPr>
              <a:t>acquisition and </a:t>
            </a:r>
            <a:r>
              <a:rPr lang="en-GB" dirty="0" smtClean="0">
                <a:latin typeface="Times New Roman" panose="02020603050405020304" pitchFamily="18" charset="0"/>
                <a:cs typeface="Times New Roman" panose="02020603050405020304" pitchFamily="18" charset="0"/>
              </a:rPr>
              <a:t>recalling </a:t>
            </a:r>
            <a:r>
              <a:rPr lang="en-GB" dirty="0">
                <a:latin typeface="Times New Roman" panose="02020603050405020304" pitchFamily="18" charset="0"/>
                <a:cs typeface="Times New Roman" panose="02020603050405020304" pitchFamily="18" charset="0"/>
              </a:rPr>
              <a:t>of new information may be impaired at </a:t>
            </a:r>
            <a:r>
              <a:rPr lang="en-GB" dirty="0" smtClean="0">
                <a:latin typeface="Times New Roman" panose="02020603050405020304" pitchFamily="18" charset="0"/>
                <a:cs typeface="Times New Roman" panose="02020603050405020304" pitchFamily="18" charset="0"/>
              </a:rPr>
              <a:t> very critical levels.</a:t>
            </a:r>
          </a:p>
          <a:p>
            <a:pPr marL="0" indent="0">
              <a:buNone/>
            </a:pP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They also </a:t>
            </a:r>
            <a:r>
              <a:rPr lang="en-GB" dirty="0">
                <a:latin typeface="Times New Roman" panose="02020603050405020304" pitchFamily="18" charset="0"/>
                <a:cs typeface="Times New Roman" panose="02020603050405020304" pitchFamily="18" charset="0"/>
              </a:rPr>
              <a:t>show reduced mental speed </a:t>
            </a:r>
            <a:r>
              <a:rPr lang="en-GB" dirty="0" smtClean="0">
                <a:latin typeface="Times New Roman" panose="02020603050405020304" pitchFamily="18" charset="0"/>
                <a:cs typeface="Times New Roman" panose="02020603050405020304" pitchFamily="18" charset="0"/>
              </a:rPr>
              <a:t>and have a lower reaction </a:t>
            </a:r>
            <a:r>
              <a:rPr lang="en-GB" dirty="0">
                <a:latin typeface="Times New Roman" panose="02020603050405020304" pitchFamily="18" charset="0"/>
                <a:cs typeface="Times New Roman" panose="02020603050405020304" pitchFamily="18" charset="0"/>
              </a:rPr>
              <a:t>time. This pattern </a:t>
            </a:r>
            <a:r>
              <a:rPr lang="en-GB" dirty="0" smtClean="0">
                <a:latin typeface="Times New Roman" panose="02020603050405020304" pitchFamily="18" charset="0"/>
                <a:cs typeface="Times New Roman" panose="02020603050405020304" pitchFamily="18" charset="0"/>
              </a:rPr>
              <a:t>implicates the </a:t>
            </a:r>
            <a:r>
              <a:rPr lang="en-GB" dirty="0">
                <a:latin typeface="Times New Roman" panose="02020603050405020304" pitchFamily="18" charset="0"/>
                <a:cs typeface="Times New Roman" panose="02020603050405020304" pitchFamily="18" charset="0"/>
              </a:rPr>
              <a:t>frontal-temporal regions and </a:t>
            </a:r>
            <a:r>
              <a:rPr lang="en-GB" dirty="0" smtClean="0">
                <a:latin typeface="Times New Roman" panose="02020603050405020304" pitchFamily="18" charset="0"/>
                <a:cs typeface="Times New Roman" panose="02020603050405020304" pitchFamily="18" charset="0"/>
              </a:rPr>
              <a:t>their connections and/ </a:t>
            </a:r>
            <a:r>
              <a:rPr lang="en-GB" dirty="0">
                <a:latin typeface="Times New Roman" panose="02020603050405020304" pitchFamily="18" charset="0"/>
                <a:cs typeface="Times New Roman" panose="02020603050405020304" pitchFamily="18" charset="0"/>
              </a:rPr>
              <a:t>or interactions</a:t>
            </a:r>
          </a:p>
          <a:p>
            <a:pPr marL="0" indent="0">
              <a:buNone/>
            </a:pPr>
            <a:endParaRPr lang="en-GB"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1278</Words>
  <Application>Microsoft Office PowerPoint</Application>
  <PresentationFormat>On-screen Show (4:3)</PresentationFormat>
  <Paragraphs>113</Paragraphs>
  <Slides>16</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Times New Roman</vt:lpstr>
      <vt:lpstr>Wingdings 3</vt:lpstr>
      <vt:lpstr>Ion</vt:lpstr>
      <vt:lpstr>SCHIZOPHRENIA</vt:lpstr>
      <vt:lpstr>Describe the general behaviors associated with the disorder</vt:lpstr>
      <vt:lpstr>Cont.</vt:lpstr>
      <vt:lpstr>Negative Symptoms</vt:lpstr>
      <vt:lpstr>Explain how biological influences play a role.</vt:lpstr>
      <vt:lpstr>Are there biological reasons an individual may exhibit behaviors related to the disorder? </vt:lpstr>
      <vt:lpstr>Describe how altered states of consciousness related to sleep, psychoactive drugs, or meditation and hypnosis affect individuals with the disorder.</vt:lpstr>
      <vt:lpstr>Describe how the disorder could affect memory.</vt:lpstr>
      <vt:lpstr>Provide a brief description of any biological influences on the memory of individuals with this disorder.</vt:lpstr>
      <vt:lpstr>Are there any memory distortions commonly involved with the disorder?</vt:lpstr>
      <vt:lpstr>Psychodynamic theory in explaining Schizophrenia </vt:lpstr>
      <vt:lpstr>Cont.</vt:lpstr>
      <vt:lpstr>Social learning theory in explaining Schizophrenia</vt:lpstr>
      <vt:lpstr>Evaluate the effectiveness of at least two therapies used to treat the disorder.</vt:lpstr>
      <vt:lpstr>Cognitive Behavioural Therapy</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2016-03-01T07:05:06Z</dcterms:created>
  <dcterms:modified xsi:type="dcterms:W3CDTF">2016-03-01T07:05:28Z</dcterms:modified>
</cp:coreProperties>
</file>